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147379363" r:id="rId3"/>
    <p:sldId id="2147379365" r:id="rId4"/>
    <p:sldId id="451" r:id="rId5"/>
    <p:sldId id="452" r:id="rId6"/>
    <p:sldId id="364" r:id="rId7"/>
    <p:sldId id="2147379369" r:id="rId8"/>
    <p:sldId id="490" r:id="rId9"/>
    <p:sldId id="573" r:id="rId10"/>
    <p:sldId id="334" r:id="rId11"/>
    <p:sldId id="612" r:id="rId12"/>
    <p:sldId id="613" r:id="rId13"/>
    <p:sldId id="614" r:id="rId14"/>
    <p:sldId id="386" r:id="rId15"/>
    <p:sldId id="603" r:id="rId16"/>
    <p:sldId id="593" r:id="rId17"/>
    <p:sldId id="594" r:id="rId18"/>
    <p:sldId id="605" r:id="rId19"/>
    <p:sldId id="606" r:id="rId20"/>
    <p:sldId id="592" r:id="rId21"/>
    <p:sldId id="615" r:id="rId22"/>
    <p:sldId id="384" r:id="rId23"/>
    <p:sldId id="264" r:id="rId24"/>
    <p:sldId id="265" r:id="rId25"/>
    <p:sldId id="547" r:id="rId26"/>
    <p:sldId id="548" r:id="rId27"/>
    <p:sldId id="550" r:id="rId28"/>
    <p:sldId id="551" r:id="rId29"/>
    <p:sldId id="552" r:id="rId30"/>
    <p:sldId id="554" r:id="rId31"/>
    <p:sldId id="394" r:id="rId32"/>
    <p:sldId id="367" r:id="rId33"/>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A9E"/>
    <a:srgbClr val="1B4595"/>
    <a:srgbClr val="333333"/>
    <a:srgbClr val="F4F4FF"/>
    <a:srgbClr val="F4F4F6"/>
    <a:srgbClr val="D5DFFF"/>
    <a:srgbClr val="F5F5F5"/>
    <a:srgbClr val="AFABAB"/>
    <a:srgbClr val="626262"/>
    <a:srgbClr val="1D2D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95535" autoAdjust="0"/>
  </p:normalViewPr>
  <p:slideViewPr>
    <p:cSldViewPr showGuides="1">
      <p:cViewPr varScale="1">
        <p:scale>
          <a:sx n="108" d="100"/>
          <a:sy n="108" d="100"/>
        </p:scale>
        <p:origin x="882"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108000" cy="1080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87E8471-7F7C-4489-94FE-DB9662695399}" type="datetimeFigureOut">
              <a:rPr lang="ru-RU" smtClean="0"/>
              <a:t>13.04.2026</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211BB8F-0498-41A8-9136-87176056AA6B}" type="slidenum">
              <a:rPr lang="ru-RU" smtClean="0"/>
              <a:t>‹#›</a:t>
            </a:fld>
            <a:endParaRPr lang="ru-RU"/>
          </a:p>
        </p:txBody>
      </p:sp>
    </p:spTree>
    <p:extLst>
      <p:ext uri="{BB962C8B-B14F-4D97-AF65-F5344CB8AC3E}">
        <p14:creationId xmlns:p14="http://schemas.microsoft.com/office/powerpoint/2010/main" val="1657550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211BB8F-0498-41A8-9136-87176056AA6B}" type="slidenum">
              <a:rPr lang="ru-RU" smtClean="0"/>
              <a:t>4</a:t>
            </a:fld>
            <a:endParaRPr lang="ru-RU"/>
          </a:p>
        </p:txBody>
      </p:sp>
    </p:spTree>
    <p:extLst>
      <p:ext uri="{BB962C8B-B14F-4D97-AF65-F5344CB8AC3E}">
        <p14:creationId xmlns:p14="http://schemas.microsoft.com/office/powerpoint/2010/main" val="3049611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211BB8F-0498-41A8-9136-87176056AA6B}" type="slidenum">
              <a:rPr lang="ru-RU" smtClean="0"/>
              <a:t>8</a:t>
            </a:fld>
            <a:endParaRPr lang="ru-RU"/>
          </a:p>
        </p:txBody>
      </p:sp>
    </p:spTree>
    <p:extLst>
      <p:ext uri="{BB962C8B-B14F-4D97-AF65-F5344CB8AC3E}">
        <p14:creationId xmlns:p14="http://schemas.microsoft.com/office/powerpoint/2010/main" val="2167389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ABADB-A990-0BFE-75CE-B05A641F37BF}"/>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4814671-EA25-159B-F551-3CC4F1C638F1}"/>
              </a:ext>
            </a:extLst>
          </p:cNvPr>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a:extLst>
              <a:ext uri="{FF2B5EF4-FFF2-40B4-BE49-F238E27FC236}">
                <a16:creationId xmlns:a16="http://schemas.microsoft.com/office/drawing/2014/main" id="{704B8AF7-3737-713A-DC21-3E1BA4DA472E}"/>
              </a:ext>
            </a:extLst>
          </p:cNvPr>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2004273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00A15-0713-B87E-4010-3375371B377A}"/>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3A8E778-5038-DDEA-BF24-185CEA417CBC}"/>
              </a:ext>
            </a:extLst>
          </p:cNvPr>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a:extLst>
              <a:ext uri="{FF2B5EF4-FFF2-40B4-BE49-F238E27FC236}">
                <a16:creationId xmlns:a16="http://schemas.microsoft.com/office/drawing/2014/main" id="{EE444C2D-A912-FB11-CD25-5D1B6E263E4A}"/>
              </a:ext>
            </a:extLst>
          </p:cNvPr>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154783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E5744-203F-5E74-CB76-64136A1FCA75}"/>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7F992E4-0B64-6C49-7E45-D20ECABEB907}"/>
              </a:ext>
            </a:extLst>
          </p:cNvPr>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a:extLst>
              <a:ext uri="{FF2B5EF4-FFF2-40B4-BE49-F238E27FC236}">
                <a16:creationId xmlns:a16="http://schemas.microsoft.com/office/drawing/2014/main" id="{8110F98A-F0E6-A3A0-2BE5-6CBCF497DE08}"/>
              </a:ext>
            </a:extLst>
          </p:cNvPr>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3100736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3879113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168697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2916526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754742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4076975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5829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685444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84746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357BD-2A01-DEE6-846F-A80C294A862D}"/>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A249F8C-596C-8C23-983F-F9E9A50C40F6}"/>
              </a:ext>
            </a:extLst>
          </p:cNvPr>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a:extLst>
              <a:ext uri="{FF2B5EF4-FFF2-40B4-BE49-F238E27FC236}">
                <a16:creationId xmlns:a16="http://schemas.microsoft.com/office/drawing/2014/main" id="{2BB6AAAE-D45E-49C0-12CD-359F34482799}"/>
              </a:ext>
            </a:extLst>
          </p:cNvPr>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829976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1925499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A73A4-C502-4A3D-FAF6-9C045268231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DAE1094-1C3E-F66E-2B59-58B586333F90}"/>
              </a:ext>
            </a:extLst>
          </p:cNvPr>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a:extLst>
              <a:ext uri="{FF2B5EF4-FFF2-40B4-BE49-F238E27FC236}">
                <a16:creationId xmlns:a16="http://schemas.microsoft.com/office/drawing/2014/main" id="{6C38710D-E316-045F-CEC0-249FEF743241}"/>
              </a:ext>
            </a:extLst>
          </p:cNvPr>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3947817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57200" y="3048000"/>
            <a:ext cx="14630400" cy="8231188"/>
          </a:xfrm>
          <a:prstGeom prst="rect">
            <a:avLst/>
          </a:prstGeom>
          <a:noFill/>
          <a:ln w="12700">
            <a:solidFill>
              <a:prstClr val="black"/>
            </a:solidFill>
          </a:ln>
        </p:spPr>
      </p:sp>
      <p:sp>
        <p:nvSpPr>
          <p:cNvPr id="3" name="Заметки 2"/>
          <p:cNvSpPr>
            <a:spLocks noGrp="1"/>
          </p:cNvSpPr>
          <p:nvPr>
            <p:ph type="body" idx="1"/>
          </p:nvPr>
        </p:nvSpPr>
        <p:spPr>
          <a:xfrm>
            <a:off x="1371600" y="11736388"/>
            <a:ext cx="10972800" cy="9602787"/>
          </a:xfrm>
          <a:prstGeom prst="rect">
            <a:avLst/>
          </a:prstGeom>
        </p:spPr>
        <p:txBody>
          <a:bodyPr/>
          <a:lstStyle/>
          <a:p>
            <a:endParaRPr lang="ru-RU" dirty="0"/>
          </a:p>
        </p:txBody>
      </p:sp>
    </p:spTree>
    <p:extLst>
      <p:ext uri="{BB962C8B-B14F-4D97-AF65-F5344CB8AC3E}">
        <p14:creationId xmlns:p14="http://schemas.microsoft.com/office/powerpoint/2010/main" val="2610492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0654D729-6207-4BBB-ADF6-254F1E174469}" type="datetimeFigureOut">
              <a:rPr lang="ru-RU" smtClean="0"/>
              <a:t>13.04.2026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3769821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654D729-6207-4BBB-ADF6-254F1E174469}" type="datetimeFigureOut">
              <a:rPr lang="ru-RU" smtClean="0"/>
              <a:t>13.04.2026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45432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0654D729-6207-4BBB-ADF6-254F1E174469}" type="datetimeFigureOut">
              <a:rPr lang="ru-RU" smtClean="0"/>
              <a:t>13.04.2026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279980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654D729-6207-4BBB-ADF6-254F1E174469}" type="datetimeFigureOut">
              <a:rPr lang="ru-RU" smtClean="0"/>
              <a:t>13.04.2026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741711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54D729-6207-4BBB-ADF6-254F1E174469}" type="datetimeFigureOut">
              <a:rPr lang="ru-RU" smtClean="0"/>
              <a:t>13.04.2026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992934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0654D729-6207-4BBB-ADF6-254F1E174469}" type="datetimeFigureOut">
              <a:rPr lang="ru-RU" smtClean="0"/>
              <a:t>13.04.2026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3278657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654D729-6207-4BBB-ADF6-254F1E174469}" type="datetimeFigureOut">
              <a:rPr lang="ru-RU" smtClean="0"/>
              <a:t>13.04.2026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1346452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654D729-6207-4BBB-ADF6-254F1E174469}" type="datetimeFigureOut">
              <a:rPr lang="ru-RU" smtClean="0"/>
              <a:t>13.04.2026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287440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654D729-6207-4BBB-ADF6-254F1E174469}" type="datetimeFigureOut">
              <a:rPr lang="ru-RU" smtClean="0"/>
              <a:t>13.04.2026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2658773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654D729-6207-4BBB-ADF6-254F1E174469}" type="datetimeFigureOut">
              <a:rPr lang="ru-RU" smtClean="0"/>
              <a:t>13.04.2026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2973936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654D729-6207-4BBB-ADF6-254F1E174469}" type="datetimeFigureOut">
              <a:rPr lang="ru-RU" smtClean="0"/>
              <a:t>13.04.2026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1DA864C-E672-42D6-ACC9-6628370F230F}" type="slidenum">
              <a:rPr lang="ru-RU" smtClean="0"/>
              <a:t>‹#›</a:t>
            </a:fld>
            <a:endParaRPr lang="ru-RU"/>
          </a:p>
        </p:txBody>
      </p:sp>
    </p:spTree>
    <p:extLst>
      <p:ext uri="{BB962C8B-B14F-4D97-AF65-F5344CB8AC3E}">
        <p14:creationId xmlns:p14="http://schemas.microsoft.com/office/powerpoint/2010/main" val="686448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Основной слайд">
    <p:spTree>
      <p:nvGrpSpPr>
        <p:cNvPr id="1" name=""/>
        <p:cNvGrpSpPr/>
        <p:nvPr/>
      </p:nvGrpSpPr>
      <p:grpSpPr>
        <a:xfrm>
          <a:off x="0" y="0"/>
          <a:ext cx="0" cy="0"/>
          <a:chOff x="0" y="0"/>
          <a:chExt cx="0" cy="0"/>
        </a:xfrm>
      </p:grpSpPr>
      <p:graphicFrame>
        <p:nvGraphicFramePr>
          <p:cNvPr id="7" name="Объект 6" hidden="1"/>
          <p:cNvGraphicFramePr>
            <a:graphicFrameLocks noChangeAspect="1"/>
          </p:cNvGraphicFramePr>
          <p:nvPr>
            <p:custDataLst>
              <p:tags r:id="rId2"/>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8213" name="Слайд think-cell" r:id="rId5" imgW="383" imgH="384" progId="TCLayout.ActiveDocument.1">
                  <p:embed/>
                </p:oleObj>
              </mc:Choice>
              <mc:Fallback>
                <p:oleObj name="Слайд think-cell" r:id="rId5" imgW="383" imgH="384" progId="TCLayout.ActiveDocument.1">
                  <p:embed/>
                  <p:pic>
                    <p:nvPicPr>
                      <p:cNvPr id="7" name="Объект 6" hidden="1"/>
                      <p:cNvPicPr/>
                      <p:nvPr/>
                    </p:nvPicPr>
                    <p:blipFill>
                      <a:blip r:embed="rId6"/>
                      <a:stretch>
                        <a:fillRect/>
                      </a:stretch>
                    </p:blipFill>
                    <p:spPr>
                      <a:xfrm>
                        <a:off x="2118" y="2118"/>
                        <a:ext cx="2117" cy="2117"/>
                      </a:xfrm>
                      <a:prstGeom prst="rect">
                        <a:avLst/>
                      </a:prstGeom>
                    </p:spPr>
                  </p:pic>
                </p:oleObj>
              </mc:Fallback>
            </mc:AlternateContent>
          </a:graphicData>
        </a:graphic>
      </p:graphicFrame>
      <p:sp>
        <p:nvSpPr>
          <p:cNvPr id="6" name="Прямоугольник 5" hidden="1"/>
          <p:cNvSpPr/>
          <p:nvPr>
            <p:custDataLst>
              <p:tags r:id="rId3"/>
            </p:custDataLst>
          </p:nvPr>
        </p:nvSpPr>
        <p:spPr>
          <a:xfrm>
            <a:off x="0" y="0"/>
            <a:ext cx="211667" cy="2116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endParaRPr lang="ru-RU" sz="2667" b="1" i="0" baseline="0" dirty="0">
              <a:latin typeface="Tahoma" panose="020B0604030504040204" pitchFamily="34" charset="0"/>
              <a:ea typeface="+mj-ea"/>
              <a:cs typeface="+mj-cs"/>
              <a:sym typeface="Tahoma" panose="020B0604030504040204" pitchFamily="34" charset="0"/>
            </a:endParaRPr>
          </a:p>
        </p:txBody>
      </p:sp>
      <p:sp>
        <p:nvSpPr>
          <p:cNvPr id="10" name="Текст 9">
            <a:extLst>
              <a:ext uri="{FF2B5EF4-FFF2-40B4-BE49-F238E27FC236}">
                <a16:creationId xmlns:a16="http://schemas.microsoft.com/office/drawing/2014/main" id="{04B0798D-9CEF-4132-AF3D-B9031E32B536}"/>
              </a:ext>
            </a:extLst>
          </p:cNvPr>
          <p:cNvSpPr>
            <a:spLocks noGrp="1"/>
          </p:cNvSpPr>
          <p:nvPr>
            <p:ph type="body" sz="quarter" idx="13" hasCustomPrompt="1"/>
          </p:nvPr>
        </p:nvSpPr>
        <p:spPr>
          <a:xfrm>
            <a:off x="658813" y="164172"/>
            <a:ext cx="3090333" cy="256117"/>
          </a:xfrm>
        </p:spPr>
        <p:txBody>
          <a:bodyPr lIns="0">
            <a:noAutofit/>
          </a:bodyPr>
          <a:lstStyle>
            <a:lvl1pPr>
              <a:defRPr sz="1000">
                <a:solidFill>
                  <a:schemeClr val="tx1">
                    <a:lumMod val="40000"/>
                    <a:lumOff val="60000"/>
                  </a:schemeClr>
                </a:solidFill>
                <a:latin typeface="IngoStem Light" panose="020B0503020203020204" pitchFamily="34" charset="-52"/>
                <a:ea typeface="IngoStem Light" panose="020B0503020203020204" pitchFamily="34" charset="-52"/>
              </a:defRPr>
            </a:lvl1pPr>
          </a:lstStyle>
          <a:p>
            <a:pPr lvl="0"/>
            <a:r>
              <a:rPr lang="ru-RU" dirty="0"/>
              <a:t>Впишите название раздела</a:t>
            </a:r>
          </a:p>
        </p:txBody>
      </p:sp>
      <p:sp>
        <p:nvSpPr>
          <p:cNvPr id="11" name="Slide Number Placeholder 5"/>
          <p:cNvSpPr>
            <a:spLocks noGrp="1"/>
          </p:cNvSpPr>
          <p:nvPr>
            <p:ph type="sldNum" sz="quarter" idx="4"/>
          </p:nvPr>
        </p:nvSpPr>
        <p:spPr>
          <a:xfrm>
            <a:off x="10567688" y="6393438"/>
            <a:ext cx="1431235" cy="365125"/>
          </a:xfrm>
          <a:prstGeom prst="rect">
            <a:avLst/>
          </a:prstGeom>
        </p:spPr>
        <p:txBody>
          <a:bodyPr vert="horz" lIns="91440" tIns="45720" rIns="91440" bIns="45720" rtlCol="0" anchor="ctr"/>
          <a:lstStyle>
            <a:lvl1pPr>
              <a:defRPr kumimoji="0" lang="en-US" sz="1100" b="0" i="0" u="none" strike="noStrike" cap="none" spc="0" normalizeH="0" baseline="0" smtClean="0">
                <a:ln>
                  <a:noFill/>
                </a:ln>
                <a:solidFill>
                  <a:srgbClr val="3C3C3C">
                    <a:lumMod val="40000"/>
                    <a:lumOff val="60000"/>
                  </a:srgbClr>
                </a:solidFill>
                <a:effectLst/>
                <a:uLnTx/>
                <a:uFillTx/>
                <a:latin typeface="IngoStem"/>
              </a:defRPr>
            </a:lvl1pPr>
          </a:lstStyle>
          <a:p>
            <a:fld id="{48F63A3B-78C7-47BE-AE5E-E10140E04643}" type="slidenum">
              <a:rPr lang="ru-RU" smtClean="0"/>
              <a:pPr/>
              <a:t>‹#›</a:t>
            </a:fld>
            <a:endParaRPr lang="ru-RU" dirty="0"/>
          </a:p>
        </p:txBody>
      </p:sp>
      <p:sp>
        <p:nvSpPr>
          <p:cNvPr id="12" name="Текст 8"/>
          <p:cNvSpPr>
            <a:spLocks noGrp="1"/>
          </p:cNvSpPr>
          <p:nvPr>
            <p:ph type="body" sz="quarter" idx="10" hasCustomPrompt="1"/>
          </p:nvPr>
        </p:nvSpPr>
        <p:spPr>
          <a:xfrm>
            <a:off x="658813" y="6393438"/>
            <a:ext cx="8558741" cy="256117"/>
          </a:xfrm>
        </p:spPr>
        <p:txBody>
          <a:bodyPr lIns="0">
            <a:noAutofit/>
          </a:bodyPr>
          <a:lstStyle>
            <a:lvl1pPr>
              <a:defRPr sz="1000" baseline="0">
                <a:solidFill>
                  <a:schemeClr val="bg1">
                    <a:lumMod val="50000"/>
                  </a:schemeClr>
                </a:solidFill>
                <a:latin typeface="IngoStem Light" panose="020B0503020203020204" pitchFamily="34" charset="-52"/>
                <a:ea typeface="IngoStem Light" panose="020B0503020203020204" pitchFamily="34" charset="-52"/>
              </a:defRPr>
            </a:lvl1pPr>
          </a:lstStyle>
          <a:p>
            <a:pPr lvl="0"/>
            <a:r>
              <a:rPr lang="ru-RU" dirty="0"/>
              <a:t>Впишите источники, примечания и комментарии</a:t>
            </a:r>
          </a:p>
        </p:txBody>
      </p:sp>
      <p:sp>
        <p:nvSpPr>
          <p:cNvPr id="13" name="Заголовок 2">
            <a:extLst>
              <a:ext uri="{FF2B5EF4-FFF2-40B4-BE49-F238E27FC236}">
                <a16:creationId xmlns:a16="http://schemas.microsoft.com/office/drawing/2014/main" id="{EA23234D-278F-42CB-A183-C790C264AAC4}"/>
              </a:ext>
            </a:extLst>
          </p:cNvPr>
          <p:cNvSpPr>
            <a:spLocks noGrp="1"/>
          </p:cNvSpPr>
          <p:nvPr>
            <p:ph type="title"/>
          </p:nvPr>
        </p:nvSpPr>
        <p:spPr>
          <a:xfrm>
            <a:off x="658813" y="576636"/>
            <a:ext cx="9758362" cy="555252"/>
          </a:xfrm>
        </p:spPr>
        <p:txBody>
          <a:bodyPr vert="horz"/>
          <a:lstStyle/>
          <a:p>
            <a:r>
              <a:rPr lang="ru-RU"/>
              <a:t>Образец заголовка</a:t>
            </a:r>
            <a:endParaRPr lang="ru-RU" dirty="0"/>
          </a:p>
        </p:txBody>
      </p:sp>
    </p:spTree>
    <p:extLst>
      <p:ext uri="{BB962C8B-B14F-4D97-AF65-F5344CB8AC3E}">
        <p14:creationId xmlns:p14="http://schemas.microsoft.com/office/powerpoint/2010/main" val="2239597571"/>
      </p:ext>
    </p:extLst>
  </p:cSld>
  <p:clrMapOvr>
    <a:masterClrMapping/>
  </p:clrMapOvr>
  <p:extLst>
    <p:ext uri="{DCECCB84-F9BA-43D5-87BE-67443E8EF086}">
      <p15:sldGuideLst xmlns:p15="http://schemas.microsoft.com/office/powerpoint/2012/main">
        <p15:guide id="1" orient="horz" pos="61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Титульный лист 8">
    <p:bg>
      <p:bgPr>
        <a:solidFill>
          <a:srgbClr val="0062D2"/>
        </a:solidFill>
        <a:effectLst/>
      </p:bgPr>
    </p:bg>
    <p:spTree>
      <p:nvGrpSpPr>
        <p:cNvPr id="1" name=""/>
        <p:cNvGrpSpPr/>
        <p:nvPr/>
      </p:nvGrpSpPr>
      <p:grpSpPr>
        <a:xfrm>
          <a:off x="0" y="0"/>
          <a:ext cx="0" cy="0"/>
          <a:chOff x="0" y="0"/>
          <a:chExt cx="0" cy="0"/>
        </a:xfrm>
      </p:grpSpPr>
      <p:pic>
        <p:nvPicPr>
          <p:cNvPr id="22" name="Рисунок 21">
            <a:extLst>
              <a:ext uri="{FF2B5EF4-FFF2-40B4-BE49-F238E27FC236}">
                <a16:creationId xmlns:a16="http://schemas.microsoft.com/office/drawing/2014/main" id="{2AAF0F31-605A-9955-5F7D-CAA6E65431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3" name="Title 1">
            <a:extLst>
              <a:ext uri="{FF2B5EF4-FFF2-40B4-BE49-F238E27FC236}">
                <a16:creationId xmlns:a16="http://schemas.microsoft.com/office/drawing/2014/main" id="{0F034A16-B4D1-D6BD-A0A2-B9F7F23DDD1E}"/>
              </a:ext>
            </a:extLst>
          </p:cNvPr>
          <p:cNvSpPr>
            <a:spLocks noGrp="1"/>
          </p:cNvSpPr>
          <p:nvPr>
            <p:ph type="title" hasCustomPrompt="1"/>
          </p:nvPr>
        </p:nvSpPr>
        <p:spPr>
          <a:xfrm>
            <a:off x="0" y="2819309"/>
            <a:ext cx="7032600" cy="2880000"/>
          </a:xfrm>
          <a:prstGeom prst="rect">
            <a:avLst/>
          </a:prstGeom>
        </p:spPr>
        <p:txBody>
          <a:bodyPr lIns="1260000" tIns="864000" rIns="1260000" bIns="1007999" anchor="b"/>
          <a:lstStyle>
            <a:lvl1pPr>
              <a:lnSpc>
                <a:spcPts val="7000"/>
              </a:lnSpc>
              <a:defRPr sz="7000" b="1" i="0" spc="50" baseline="0">
                <a:solidFill>
                  <a:schemeClr val="bg1"/>
                </a:solidFill>
                <a:latin typeface="IngoStem Medium" panose="020B0503020203020204" pitchFamily="34" charset="0"/>
                <a:ea typeface="IngoStem Medium" panose="020B0503020203020204" pitchFamily="34" charset="0"/>
              </a:defRPr>
            </a:lvl1pPr>
          </a:lstStyle>
          <a:p>
            <a:r>
              <a:rPr lang="ru-RU" dirty="0"/>
              <a:t>Акцентный заголовок</a:t>
            </a:r>
            <a:endParaRPr lang="en-US" dirty="0"/>
          </a:p>
        </p:txBody>
      </p:sp>
      <p:sp>
        <p:nvSpPr>
          <p:cNvPr id="4" name="Подзаголовок 2">
            <a:extLst>
              <a:ext uri="{FF2B5EF4-FFF2-40B4-BE49-F238E27FC236}">
                <a16:creationId xmlns:a16="http://schemas.microsoft.com/office/drawing/2014/main" id="{8A4F6D4A-35D0-868E-F2E2-02FEC8F5ED07}"/>
              </a:ext>
            </a:extLst>
          </p:cNvPr>
          <p:cNvSpPr>
            <a:spLocks noGrp="1"/>
          </p:cNvSpPr>
          <p:nvPr>
            <p:ph type="subTitle" idx="1" hasCustomPrompt="1"/>
          </p:nvPr>
        </p:nvSpPr>
        <p:spPr>
          <a:xfrm>
            <a:off x="0" y="5699309"/>
            <a:ext cx="7032600" cy="1166794"/>
          </a:xfrm>
          <a:prstGeom prst="rect">
            <a:avLst/>
          </a:prstGeom>
        </p:spPr>
        <p:txBody>
          <a:bodyPr lIns="1260000" tIns="0" bIns="2484000">
            <a:noAutofit/>
          </a:bodyPr>
          <a:lstStyle>
            <a:lvl1pPr marL="0" indent="0" algn="l" defTabSz="860400">
              <a:lnSpc>
                <a:spcPts val="2400"/>
              </a:lnSpc>
              <a:spcBef>
                <a:spcPts val="0"/>
              </a:spcBef>
              <a:buNone/>
              <a:defRPr sz="2000" b="0" i="0">
                <a:solidFill>
                  <a:schemeClr val="bg1"/>
                </a:solidFill>
                <a:latin typeface="IngoStem" panose="020B0503020203020204" pitchFamily="34" charset="0"/>
                <a:ea typeface="IngoStem" panose="020B0503020203020204" pitchFamily="34" charset="0"/>
              </a:defRPr>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ru-RU" dirty="0"/>
              <a:t>Дополнительная информация </a:t>
            </a:r>
            <a:br>
              <a:rPr lang="en-US" dirty="0"/>
            </a:br>
            <a:r>
              <a:rPr lang="ru-RU" dirty="0"/>
              <a:t>00 месяц 2024</a:t>
            </a:r>
          </a:p>
        </p:txBody>
      </p:sp>
      <p:sp>
        <p:nvSpPr>
          <p:cNvPr id="5" name="Объект 2">
            <a:extLst>
              <a:ext uri="{FF2B5EF4-FFF2-40B4-BE49-F238E27FC236}">
                <a16:creationId xmlns:a16="http://schemas.microsoft.com/office/drawing/2014/main" id="{672ADB93-3D20-7677-F674-FBA1E686B206}"/>
              </a:ext>
            </a:extLst>
          </p:cNvPr>
          <p:cNvSpPr>
            <a:spLocks noGrp="1"/>
          </p:cNvSpPr>
          <p:nvPr>
            <p:ph idx="10"/>
          </p:nvPr>
        </p:nvSpPr>
        <p:spPr>
          <a:xfrm>
            <a:off x="7264362" y="1067107"/>
            <a:ext cx="4308113" cy="5155528"/>
          </a:xfrm>
          <a:prstGeom prst="roundRect">
            <a:avLst>
              <a:gd name="adj" fmla="val 3615"/>
            </a:avLst>
          </a:prstGeom>
          <a:solidFill>
            <a:srgbClr val="BEEEFF">
              <a:alpha val="50000"/>
            </a:srgbClr>
          </a:solidFill>
        </p:spPr>
        <p:txBody>
          <a:bodyPr>
            <a:normAutofit/>
          </a:bodyPr>
          <a:lstStyle>
            <a:lvl1pPr>
              <a:defRPr sz="1200">
                <a:noFill/>
                <a:latin typeface="IngoStem" panose="020B0503020203020204" pitchFamily="34" charset="0"/>
                <a:ea typeface="IngoStem" panose="020B0503020203020204" pitchFamily="34" charset="0"/>
              </a:defRPr>
            </a:lvl1pPr>
            <a:lvl2pPr>
              <a:defRPr sz="1200">
                <a:noFill/>
                <a:latin typeface="IngoStem" panose="020B0503020203020204" pitchFamily="34" charset="0"/>
                <a:ea typeface="IngoStem" panose="020B0503020203020204" pitchFamily="34" charset="0"/>
              </a:defRPr>
            </a:lvl2pPr>
            <a:lvl3pPr>
              <a:defRPr sz="1200">
                <a:noFill/>
                <a:latin typeface="IngoStem" panose="020B0503020203020204" pitchFamily="34" charset="0"/>
                <a:ea typeface="IngoStem" panose="020B0503020203020204" pitchFamily="34" charset="0"/>
              </a:defRPr>
            </a:lvl3pPr>
            <a:lvl4pPr>
              <a:defRPr sz="1200">
                <a:noFill/>
                <a:latin typeface="IngoStem" panose="020B0503020203020204" pitchFamily="34" charset="0"/>
                <a:ea typeface="IngoStem" panose="020B0503020203020204" pitchFamily="34" charset="0"/>
              </a:defRPr>
            </a:lvl4pPr>
            <a:lvl5pPr>
              <a:defRPr sz="1200">
                <a:noFill/>
                <a:latin typeface="IngoStem" panose="020B0503020203020204" pitchFamily="34" charset="0"/>
                <a:ea typeface="IngoStem" panose="020B0503020203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37636661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Титульный лист 2">
    <p:bg>
      <p:bgPr>
        <a:solidFill>
          <a:srgbClr val="0062D2"/>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C7A47C82-3C42-9413-6083-0FBC469CC7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8" name="Title 1">
            <a:extLst>
              <a:ext uri="{FF2B5EF4-FFF2-40B4-BE49-F238E27FC236}">
                <a16:creationId xmlns:a16="http://schemas.microsoft.com/office/drawing/2014/main" id="{4ADB4D03-2BBD-1A40-B70D-C7C4A49096DF}"/>
              </a:ext>
            </a:extLst>
          </p:cNvPr>
          <p:cNvSpPr>
            <a:spLocks noGrp="1"/>
          </p:cNvSpPr>
          <p:nvPr>
            <p:ph type="title" hasCustomPrompt="1"/>
          </p:nvPr>
        </p:nvSpPr>
        <p:spPr>
          <a:xfrm>
            <a:off x="0" y="3978000"/>
            <a:ext cx="9000000" cy="2880000"/>
          </a:xfrm>
          <a:prstGeom prst="rect">
            <a:avLst/>
          </a:prstGeom>
        </p:spPr>
        <p:txBody>
          <a:bodyPr lIns="1260000" tIns="864000" rIns="1260000" bIns="1007999" anchor="b"/>
          <a:lstStyle>
            <a:lvl1pPr>
              <a:lnSpc>
                <a:spcPts val="7000"/>
              </a:lnSpc>
              <a:defRPr sz="7000" b="1" i="0" spc="50" baseline="0">
                <a:solidFill>
                  <a:schemeClr val="bg1"/>
                </a:solidFill>
                <a:latin typeface="IngoStem Medium" panose="020B0503020203020204" pitchFamily="34" charset="0"/>
                <a:ea typeface="IngoStem Medium" panose="020B0503020203020204" pitchFamily="34" charset="0"/>
              </a:defRPr>
            </a:lvl1pPr>
          </a:lstStyle>
          <a:p>
            <a:r>
              <a:rPr lang="ru-RU" dirty="0"/>
              <a:t>Акцентный заголовок</a:t>
            </a:r>
            <a:endParaRPr lang="en-US" dirty="0"/>
          </a:p>
        </p:txBody>
      </p:sp>
    </p:spTree>
    <p:extLst>
      <p:ext uri="{BB962C8B-B14F-4D97-AF65-F5344CB8AC3E}">
        <p14:creationId xmlns:p14="http://schemas.microsoft.com/office/powerpoint/2010/main" val="3929440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Текстовый слайд 1">
    <p:spTree>
      <p:nvGrpSpPr>
        <p:cNvPr id="1" name=""/>
        <p:cNvGrpSpPr/>
        <p:nvPr/>
      </p:nvGrpSpPr>
      <p:grpSpPr>
        <a:xfrm>
          <a:off x="0" y="0"/>
          <a:ext cx="0" cy="0"/>
          <a:chOff x="0" y="0"/>
          <a:chExt cx="0" cy="0"/>
        </a:xfrm>
      </p:grpSpPr>
      <p:pic>
        <p:nvPicPr>
          <p:cNvPr id="36" name="Рисунок 35">
            <a:extLst>
              <a:ext uri="{FF2B5EF4-FFF2-40B4-BE49-F238E27FC236}">
                <a16:creationId xmlns:a16="http://schemas.microsoft.com/office/drawing/2014/main" id="{6076A40D-1CF4-CB3A-EEE2-FA5151BD83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42" name="Title 1">
            <a:extLst>
              <a:ext uri="{FF2B5EF4-FFF2-40B4-BE49-F238E27FC236}">
                <a16:creationId xmlns:a16="http://schemas.microsoft.com/office/drawing/2014/main" id="{12C7F51F-E8B1-681F-8DD4-14CC951BDDDF}"/>
              </a:ext>
            </a:extLst>
          </p:cNvPr>
          <p:cNvSpPr>
            <a:spLocks noGrp="1"/>
          </p:cNvSpPr>
          <p:nvPr>
            <p:ph type="title" hasCustomPrompt="1"/>
          </p:nvPr>
        </p:nvSpPr>
        <p:spPr>
          <a:xfrm>
            <a:off x="635080" y="634999"/>
            <a:ext cx="8410949" cy="525978"/>
          </a:xfrm>
          <a:prstGeom prst="rect">
            <a:avLst/>
          </a:prstGeom>
        </p:spPr>
        <p:txBody>
          <a:bodyPr wrap="square" lIns="0" tIns="0" rIns="0" bIns="0" anchor="t">
            <a:spAutoFit/>
          </a:bodyPr>
          <a:lstStyle>
            <a:lvl1pPr>
              <a:lnSpc>
                <a:spcPts val="4000"/>
              </a:lnSpc>
              <a:defRPr sz="4000" b="1" i="0" spc="0" baseline="0">
                <a:solidFill>
                  <a:srgbClr val="0062D2"/>
                </a:solidFill>
                <a:latin typeface="IngoStem Medium" panose="020B0503020203020204" pitchFamily="34" charset="0"/>
                <a:ea typeface="IngoStem Medium" panose="020B0503020203020204" pitchFamily="34" charset="0"/>
              </a:defRPr>
            </a:lvl1pPr>
          </a:lstStyle>
          <a:p>
            <a:r>
              <a:rPr lang="ru-RU" dirty="0"/>
              <a:t>Заголовок слайда</a:t>
            </a:r>
            <a:endParaRPr lang="en-US" dirty="0"/>
          </a:p>
        </p:txBody>
      </p:sp>
      <p:sp>
        <p:nvSpPr>
          <p:cNvPr id="43" name="Текст 39">
            <a:extLst>
              <a:ext uri="{FF2B5EF4-FFF2-40B4-BE49-F238E27FC236}">
                <a16:creationId xmlns:a16="http://schemas.microsoft.com/office/drawing/2014/main" id="{42BC2317-757D-2051-FCEA-8306E45F2C26}"/>
              </a:ext>
            </a:extLst>
          </p:cNvPr>
          <p:cNvSpPr>
            <a:spLocks noGrp="1"/>
          </p:cNvSpPr>
          <p:nvPr>
            <p:ph type="body" sz="quarter" idx="10" hasCustomPrompt="1"/>
          </p:nvPr>
        </p:nvSpPr>
        <p:spPr>
          <a:xfrm>
            <a:off x="635001" y="1792949"/>
            <a:ext cx="6070600" cy="3788569"/>
          </a:xfrm>
          <a:prstGeom prst="rect">
            <a:avLst/>
          </a:prstGeom>
        </p:spPr>
        <p:txBody>
          <a:bodyPr/>
          <a:lstStyle>
            <a:lvl1pPr marL="0" indent="0">
              <a:buNone/>
              <a:defRPr sz="2000" b="0" i="0">
                <a:latin typeface="IngoStem" panose="020B0503020203020204" pitchFamily="34" charset="0"/>
                <a:ea typeface="IngoStem" panose="020B0503020203020204" pitchFamily="34" charset="0"/>
              </a:defRPr>
            </a:lvl1pPr>
          </a:lstStyle>
          <a:p>
            <a:pPr lvl="0"/>
            <a:r>
              <a:rPr lang="ru-RU" dirty="0">
                <a:effectLst/>
              </a:rPr>
              <a:t>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a:t>
            </a:r>
            <a:endParaRPr lang="ru-RU" dirty="0"/>
          </a:p>
        </p:txBody>
      </p:sp>
    </p:spTree>
    <p:extLst>
      <p:ext uri="{BB962C8B-B14F-4D97-AF65-F5344CB8AC3E}">
        <p14:creationId xmlns:p14="http://schemas.microsoft.com/office/powerpoint/2010/main" val="2851160672"/>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Текстовый слайд 2">
    <p:spTree>
      <p:nvGrpSpPr>
        <p:cNvPr id="1" name=""/>
        <p:cNvGrpSpPr/>
        <p:nvPr/>
      </p:nvGrpSpPr>
      <p:grpSpPr>
        <a:xfrm>
          <a:off x="0" y="0"/>
          <a:ext cx="0" cy="0"/>
          <a:chOff x="0" y="0"/>
          <a:chExt cx="0" cy="0"/>
        </a:xfrm>
      </p:grpSpPr>
      <p:pic>
        <p:nvPicPr>
          <p:cNvPr id="36" name="Рисунок 35">
            <a:extLst>
              <a:ext uri="{FF2B5EF4-FFF2-40B4-BE49-F238E27FC236}">
                <a16:creationId xmlns:a16="http://schemas.microsoft.com/office/drawing/2014/main" id="{6076A40D-1CF4-CB3A-EEE2-FA5151BD83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42" name="Title 1">
            <a:extLst>
              <a:ext uri="{FF2B5EF4-FFF2-40B4-BE49-F238E27FC236}">
                <a16:creationId xmlns:a16="http://schemas.microsoft.com/office/drawing/2014/main" id="{799FF01D-C362-C980-C355-70A5C2B067B1}"/>
              </a:ext>
            </a:extLst>
          </p:cNvPr>
          <p:cNvSpPr>
            <a:spLocks noGrp="1"/>
          </p:cNvSpPr>
          <p:nvPr>
            <p:ph type="title" hasCustomPrompt="1"/>
          </p:nvPr>
        </p:nvSpPr>
        <p:spPr>
          <a:xfrm>
            <a:off x="635400" y="630000"/>
            <a:ext cx="6070521" cy="1038939"/>
          </a:xfrm>
          <a:prstGeom prst="rect">
            <a:avLst/>
          </a:prstGeom>
        </p:spPr>
        <p:txBody>
          <a:bodyPr wrap="square" lIns="0" tIns="0" rIns="0" bIns="0" anchor="t">
            <a:spAutoFit/>
          </a:bodyPr>
          <a:lstStyle>
            <a:lvl1pPr>
              <a:lnSpc>
                <a:spcPts val="4000"/>
              </a:lnSpc>
              <a:defRPr sz="4000" b="1" i="0" spc="0" baseline="0">
                <a:solidFill>
                  <a:srgbClr val="0062D2"/>
                </a:solidFill>
                <a:latin typeface="IngoStem Medium" panose="020B0503020203020204" pitchFamily="34" charset="0"/>
                <a:ea typeface="IngoStem Medium" panose="020B0503020203020204" pitchFamily="34" charset="0"/>
              </a:defRPr>
            </a:lvl1pPr>
          </a:lstStyle>
          <a:p>
            <a:r>
              <a:rPr lang="ru-RU" dirty="0"/>
              <a:t>Заголовок слайда в две строки</a:t>
            </a:r>
            <a:endParaRPr lang="en-US" dirty="0"/>
          </a:p>
        </p:txBody>
      </p:sp>
      <p:sp>
        <p:nvSpPr>
          <p:cNvPr id="44" name="Текст 24">
            <a:extLst>
              <a:ext uri="{FF2B5EF4-FFF2-40B4-BE49-F238E27FC236}">
                <a16:creationId xmlns:a16="http://schemas.microsoft.com/office/drawing/2014/main" id="{AAE65941-DD1D-E7FF-F261-FAF3F90DD6E2}"/>
              </a:ext>
            </a:extLst>
          </p:cNvPr>
          <p:cNvSpPr>
            <a:spLocks noGrp="1"/>
          </p:cNvSpPr>
          <p:nvPr>
            <p:ph type="body" sz="quarter" idx="11" hasCustomPrompt="1"/>
          </p:nvPr>
        </p:nvSpPr>
        <p:spPr>
          <a:xfrm>
            <a:off x="635079" y="1699960"/>
            <a:ext cx="6714906" cy="866551"/>
          </a:xfrm>
          <a:prstGeom prst="rect">
            <a:avLst/>
          </a:prstGeom>
        </p:spPr>
        <p:txBody>
          <a:bodyPr wrap="square" bIns="251999" anchor="b">
            <a:spAutoFit/>
          </a:bodyPr>
          <a:lstStyle>
            <a:lvl1pPr marL="0" indent="0" algn="l">
              <a:lnSpc>
                <a:spcPts val="2600"/>
              </a:lnSpc>
              <a:buNone/>
              <a:defRPr sz="2000" b="1" i="0">
                <a:latin typeface="IngoStem Medium" panose="020B0503020203020204" pitchFamily="34" charset="0"/>
                <a:ea typeface="IngoStem Medium" panose="020B0503020203020204" pitchFamily="34" charset="0"/>
              </a:defRPr>
            </a:lvl1pPr>
          </a:lstStyle>
          <a:p>
            <a:pPr marL="0" indent="0" algn="l">
              <a:lnSpc>
                <a:spcPts val="5200"/>
              </a:lnSpc>
              <a:buNone/>
            </a:pPr>
            <a:r>
              <a:rPr lang="en-US" sz="2000" dirty="0" err="1">
                <a:solidFill>
                  <a:srgbClr val="000000">
                    <a:alpha val="100000"/>
                  </a:srgbClr>
                </a:solidFill>
                <a:latin typeface="IngoStem Medium" pitchFamily="34" charset="0"/>
                <a:ea typeface="IngoStem Medium" pitchFamily="34" charset="-122"/>
                <a:cs typeface="IngoStem Medium" pitchFamily="34" charset="-120"/>
              </a:rPr>
              <a:t>Текст</a:t>
            </a:r>
            <a:r>
              <a:rPr lang="en-US" sz="2000" dirty="0">
                <a:solidFill>
                  <a:srgbClr val="000000">
                    <a:alpha val="100000"/>
                  </a:srgbClr>
                </a:solidFill>
                <a:latin typeface="IngoStem Medium" pitchFamily="34" charset="0"/>
                <a:ea typeface="IngoStem Medium" pitchFamily="34" charset="-122"/>
                <a:cs typeface="IngoStem Medium" pitchFamily="34" charset="-120"/>
              </a:rPr>
              <a:t>, </a:t>
            </a:r>
            <a:r>
              <a:rPr lang="en-US" sz="2000" dirty="0" err="1">
                <a:solidFill>
                  <a:srgbClr val="000000">
                    <a:alpha val="100000"/>
                  </a:srgbClr>
                </a:solidFill>
                <a:latin typeface="IngoStem Medium" pitchFamily="34" charset="0"/>
                <a:ea typeface="IngoStem Medium" pitchFamily="34" charset="-122"/>
                <a:cs typeface="IngoStem Medium" pitchFamily="34" charset="-120"/>
              </a:rPr>
              <a:t>предшествующий</a:t>
            </a:r>
            <a:r>
              <a:rPr lang="en-US" sz="2000" dirty="0">
                <a:solidFill>
                  <a:srgbClr val="000000">
                    <a:alpha val="100000"/>
                  </a:srgbClr>
                </a:solidFill>
                <a:latin typeface="IngoStem Medium" pitchFamily="34" charset="0"/>
                <a:ea typeface="IngoStem Medium" pitchFamily="34" charset="-122"/>
                <a:cs typeface="IngoStem Medium" pitchFamily="34" charset="-120"/>
              </a:rPr>
              <a:t> </a:t>
            </a:r>
            <a:r>
              <a:rPr lang="en-US" sz="2000" dirty="0" err="1">
                <a:solidFill>
                  <a:srgbClr val="000000">
                    <a:alpha val="100000"/>
                  </a:srgbClr>
                </a:solidFill>
                <a:latin typeface="IngoStem Medium" pitchFamily="34" charset="0"/>
                <a:ea typeface="IngoStem Medium" pitchFamily="34" charset="-122"/>
                <a:cs typeface="IngoStem Medium" pitchFamily="34" charset="-120"/>
              </a:rPr>
              <a:t>маркированному</a:t>
            </a:r>
            <a:r>
              <a:rPr lang="en-US" sz="2000" dirty="0">
                <a:solidFill>
                  <a:srgbClr val="000000">
                    <a:alpha val="100000"/>
                  </a:srgbClr>
                </a:solidFill>
                <a:latin typeface="IngoStem Medium" pitchFamily="34" charset="0"/>
                <a:ea typeface="IngoStem Medium" pitchFamily="34" charset="-122"/>
                <a:cs typeface="IngoStem Medium" pitchFamily="34" charset="-120"/>
              </a:rPr>
              <a:t> </a:t>
            </a:r>
            <a:r>
              <a:rPr lang="en-US" sz="2000" dirty="0" err="1">
                <a:solidFill>
                  <a:srgbClr val="000000">
                    <a:alpha val="100000"/>
                  </a:srgbClr>
                </a:solidFill>
                <a:latin typeface="IngoStem Medium" pitchFamily="34" charset="0"/>
                <a:ea typeface="IngoStem Medium" pitchFamily="34" charset="-122"/>
                <a:cs typeface="IngoStem Medium" pitchFamily="34" charset="-120"/>
              </a:rPr>
              <a:t>списку</a:t>
            </a:r>
            <a:r>
              <a:rPr lang="en-US" sz="2000" dirty="0">
                <a:solidFill>
                  <a:srgbClr val="000000">
                    <a:alpha val="100000"/>
                  </a:srgbClr>
                </a:solidFill>
                <a:latin typeface="IngoStem Medium" pitchFamily="34" charset="0"/>
                <a:ea typeface="IngoStem Medium" pitchFamily="34" charset="-122"/>
                <a:cs typeface="IngoStem Medium" pitchFamily="34" charset="-120"/>
              </a:rPr>
              <a:t>:</a:t>
            </a:r>
            <a:endParaRPr lang="en-US" sz="2000" dirty="0"/>
          </a:p>
        </p:txBody>
      </p:sp>
      <p:sp>
        <p:nvSpPr>
          <p:cNvPr id="48" name="Текст 47">
            <a:extLst>
              <a:ext uri="{FF2B5EF4-FFF2-40B4-BE49-F238E27FC236}">
                <a16:creationId xmlns:a16="http://schemas.microsoft.com/office/drawing/2014/main" id="{6D0F471D-C35D-E575-836D-671B5EE1AD34}"/>
              </a:ext>
            </a:extLst>
          </p:cNvPr>
          <p:cNvSpPr>
            <a:spLocks noGrp="1"/>
          </p:cNvSpPr>
          <p:nvPr>
            <p:ph type="body" sz="quarter" idx="14" hasCustomPrompt="1"/>
          </p:nvPr>
        </p:nvSpPr>
        <p:spPr>
          <a:xfrm>
            <a:off x="635400" y="2581508"/>
            <a:ext cx="7077869" cy="2224230"/>
          </a:xfrm>
          <a:prstGeom prst="rect">
            <a:avLst/>
          </a:prstGeom>
        </p:spPr>
        <p:txBody>
          <a:bodyPr tIns="251999">
            <a:spAutoFit/>
          </a:bodyPr>
          <a:lstStyle>
            <a:lvl1pPr marL="295200" indent="-295200">
              <a:lnSpc>
                <a:spcPct val="100000"/>
              </a:lnSpc>
              <a:spcBef>
                <a:spcPts val="1500"/>
              </a:spcBef>
              <a:buClr>
                <a:srgbClr val="0062D2"/>
              </a:buClr>
              <a:defRPr sz="2000" b="0" i="0">
                <a:latin typeface="IngoStem" panose="020B0503020203020204" pitchFamily="34" charset="0"/>
                <a:ea typeface="IngoStem" panose="020B0503020203020204" pitchFamily="34" charset="0"/>
              </a:defRPr>
            </a:lvl1pPr>
            <a:lvl2pPr marL="295200" indent="-295200">
              <a:lnSpc>
                <a:spcPct val="100000"/>
              </a:lnSpc>
              <a:spcBef>
                <a:spcPts val="1500"/>
              </a:spcBef>
              <a:buClr>
                <a:srgbClr val="0062D2"/>
              </a:buClr>
              <a:defRPr sz="2000" b="0" i="0">
                <a:latin typeface="IngoStem" panose="020B0503020203020204" pitchFamily="34" charset="0"/>
                <a:ea typeface="IngoStem" panose="020B0503020203020204" pitchFamily="34" charset="0"/>
              </a:defRPr>
            </a:lvl2pPr>
            <a:lvl3pPr marL="295200" indent="-295200">
              <a:lnSpc>
                <a:spcPct val="100000"/>
              </a:lnSpc>
              <a:spcBef>
                <a:spcPts val="1500"/>
              </a:spcBef>
              <a:buClr>
                <a:srgbClr val="0062D2"/>
              </a:buClr>
              <a:defRPr sz="2000" b="0" i="0">
                <a:latin typeface="IngoStem" panose="020B0503020203020204" pitchFamily="34" charset="0"/>
                <a:ea typeface="IngoStem" panose="020B0503020203020204" pitchFamily="34" charset="0"/>
              </a:defRPr>
            </a:lvl3pPr>
            <a:lvl4pPr marL="295200" indent="-295200">
              <a:lnSpc>
                <a:spcPct val="100000"/>
              </a:lnSpc>
              <a:spcBef>
                <a:spcPts val="1500"/>
              </a:spcBef>
              <a:buClr>
                <a:srgbClr val="0062D2"/>
              </a:buClr>
              <a:defRPr sz="2000" b="0" i="0">
                <a:latin typeface="IngoStem" panose="020B0503020203020204" pitchFamily="34" charset="0"/>
                <a:ea typeface="IngoStem" panose="020B0503020203020204" pitchFamily="34" charset="0"/>
              </a:defRPr>
            </a:lvl4pPr>
            <a:lvl5pPr marL="295200" indent="-295200">
              <a:lnSpc>
                <a:spcPct val="100000"/>
              </a:lnSpc>
              <a:spcBef>
                <a:spcPts val="1500"/>
              </a:spcBef>
              <a:buClr>
                <a:srgbClr val="0062D2"/>
              </a:buClr>
              <a:defRPr sz="2000" b="0" i="0">
                <a:latin typeface="IngoStem" panose="020B0503020203020204" pitchFamily="34" charset="0"/>
                <a:ea typeface="IngoStem" panose="020B0503020203020204" pitchFamily="34" charset="0"/>
              </a:defRPr>
            </a:lvl5pPr>
          </a:lstStyle>
          <a:p>
            <a:pPr lvl="0"/>
            <a:r>
              <a:rPr lang="ru-RU" dirty="0"/>
              <a:t>Пункт маркированного списка;</a:t>
            </a:r>
          </a:p>
          <a:p>
            <a:pPr lvl="1"/>
            <a:r>
              <a:rPr lang="ru-RU" dirty="0"/>
              <a:t>Пункт маркированного списка в целых две строки или более строки;</a:t>
            </a:r>
          </a:p>
          <a:p>
            <a:pPr lvl="1"/>
            <a:r>
              <a:rPr lang="ru-RU" dirty="0"/>
              <a:t>Пункт маркированного списка в целых две строки или более строки;</a:t>
            </a:r>
          </a:p>
        </p:txBody>
      </p:sp>
    </p:spTree>
    <p:extLst>
      <p:ext uri="{BB962C8B-B14F-4D97-AF65-F5344CB8AC3E}">
        <p14:creationId xmlns:p14="http://schemas.microsoft.com/office/powerpoint/2010/main" val="1399854745"/>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7921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Слайд с текстом и фото 1">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861C53F7-7A9F-84FF-10D5-5DD9CBCCEC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8" name="Title 1">
            <a:extLst>
              <a:ext uri="{FF2B5EF4-FFF2-40B4-BE49-F238E27FC236}">
                <a16:creationId xmlns:a16="http://schemas.microsoft.com/office/drawing/2014/main" id="{514C563E-74BF-544A-F6F0-D392920E4EFC}"/>
              </a:ext>
            </a:extLst>
          </p:cNvPr>
          <p:cNvSpPr>
            <a:spLocks noGrp="1"/>
          </p:cNvSpPr>
          <p:nvPr>
            <p:ph type="title" hasCustomPrompt="1"/>
          </p:nvPr>
        </p:nvSpPr>
        <p:spPr>
          <a:xfrm>
            <a:off x="635080" y="634999"/>
            <a:ext cx="6070521" cy="525978"/>
          </a:xfrm>
          <a:prstGeom prst="rect">
            <a:avLst/>
          </a:prstGeom>
        </p:spPr>
        <p:txBody>
          <a:bodyPr wrap="square" lIns="0" tIns="0" rIns="0" bIns="0" anchor="t">
            <a:spAutoFit/>
          </a:bodyPr>
          <a:lstStyle>
            <a:lvl1pPr>
              <a:lnSpc>
                <a:spcPts val="4000"/>
              </a:lnSpc>
              <a:defRPr sz="4000" b="1" i="0" spc="0" baseline="0">
                <a:solidFill>
                  <a:srgbClr val="0062D2"/>
                </a:solidFill>
                <a:latin typeface="IngoStem Medium" panose="020B0503020203020204" pitchFamily="34" charset="0"/>
                <a:ea typeface="IngoStem Medium" panose="020B0503020203020204" pitchFamily="34" charset="0"/>
              </a:defRPr>
            </a:lvl1pPr>
          </a:lstStyle>
          <a:p>
            <a:r>
              <a:rPr lang="ru-RU" dirty="0"/>
              <a:t>Заголовок слайда</a:t>
            </a:r>
            <a:endParaRPr lang="en-US" dirty="0"/>
          </a:p>
        </p:txBody>
      </p:sp>
      <p:sp>
        <p:nvSpPr>
          <p:cNvPr id="9" name="Текст 39">
            <a:extLst>
              <a:ext uri="{FF2B5EF4-FFF2-40B4-BE49-F238E27FC236}">
                <a16:creationId xmlns:a16="http://schemas.microsoft.com/office/drawing/2014/main" id="{665DAB2B-F417-6A08-092D-CA0EA3655C5C}"/>
              </a:ext>
            </a:extLst>
          </p:cNvPr>
          <p:cNvSpPr>
            <a:spLocks noGrp="1"/>
          </p:cNvSpPr>
          <p:nvPr>
            <p:ph type="body" sz="quarter" idx="10" hasCustomPrompt="1"/>
          </p:nvPr>
        </p:nvSpPr>
        <p:spPr>
          <a:xfrm>
            <a:off x="635001" y="1792949"/>
            <a:ext cx="6070600" cy="3788569"/>
          </a:xfrm>
          <a:prstGeom prst="rect">
            <a:avLst/>
          </a:prstGeom>
        </p:spPr>
        <p:txBody>
          <a:bodyPr/>
          <a:lstStyle>
            <a:lvl1pPr marL="0" indent="0">
              <a:lnSpc>
                <a:spcPts val="2550"/>
              </a:lnSpc>
              <a:buNone/>
              <a:defRPr sz="2000" b="0" i="0">
                <a:latin typeface="IngoStem" panose="020B0503020203020204" pitchFamily="34" charset="0"/>
                <a:ea typeface="IngoStem" panose="020B0503020203020204" pitchFamily="34" charset="0"/>
              </a:defRPr>
            </a:lvl1pPr>
          </a:lstStyle>
          <a:p>
            <a:pPr lvl="0"/>
            <a:r>
              <a:rPr lang="ru-RU" dirty="0">
                <a:effectLst/>
              </a:rPr>
              <a:t>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Основной текст слайда </a:t>
            </a:r>
            <a:endParaRPr lang="ru-RU" dirty="0"/>
          </a:p>
        </p:txBody>
      </p:sp>
      <p:sp>
        <p:nvSpPr>
          <p:cNvPr id="10" name="Объект 2">
            <a:extLst>
              <a:ext uri="{FF2B5EF4-FFF2-40B4-BE49-F238E27FC236}">
                <a16:creationId xmlns:a16="http://schemas.microsoft.com/office/drawing/2014/main" id="{2A54CFB3-043F-5FE2-5803-5CBB258E2D0E}"/>
              </a:ext>
            </a:extLst>
          </p:cNvPr>
          <p:cNvSpPr>
            <a:spLocks noGrp="1"/>
          </p:cNvSpPr>
          <p:nvPr>
            <p:ph idx="11"/>
          </p:nvPr>
        </p:nvSpPr>
        <p:spPr>
          <a:xfrm>
            <a:off x="7264362" y="1067107"/>
            <a:ext cx="4308113" cy="5155528"/>
          </a:xfrm>
          <a:prstGeom prst="roundRect">
            <a:avLst>
              <a:gd name="adj" fmla="val 3615"/>
            </a:avLst>
          </a:prstGeom>
          <a:solidFill>
            <a:srgbClr val="BEEEFF">
              <a:alpha val="50000"/>
            </a:srgbClr>
          </a:solidFill>
        </p:spPr>
        <p:txBody>
          <a:bodyPr>
            <a:normAutofit/>
          </a:bodyPr>
          <a:lstStyle>
            <a:lvl1pPr>
              <a:defRPr sz="1200">
                <a:noFill/>
                <a:latin typeface="IngoStem" panose="020B0503020203020204" pitchFamily="34" charset="0"/>
                <a:ea typeface="IngoStem" panose="020B0503020203020204" pitchFamily="34" charset="0"/>
              </a:defRPr>
            </a:lvl1pPr>
            <a:lvl2pPr>
              <a:defRPr sz="1200">
                <a:noFill/>
                <a:latin typeface="IngoStem" panose="020B0503020203020204" pitchFamily="34" charset="0"/>
                <a:ea typeface="IngoStem" panose="020B0503020203020204" pitchFamily="34" charset="0"/>
              </a:defRPr>
            </a:lvl2pPr>
            <a:lvl3pPr>
              <a:defRPr sz="1200">
                <a:noFill/>
                <a:latin typeface="IngoStem" panose="020B0503020203020204" pitchFamily="34" charset="0"/>
                <a:ea typeface="IngoStem" panose="020B0503020203020204" pitchFamily="34" charset="0"/>
              </a:defRPr>
            </a:lvl3pPr>
            <a:lvl4pPr>
              <a:defRPr sz="1200">
                <a:noFill/>
                <a:latin typeface="IngoStem" panose="020B0503020203020204" pitchFamily="34" charset="0"/>
                <a:ea typeface="IngoStem" panose="020B0503020203020204" pitchFamily="34" charset="0"/>
              </a:defRPr>
            </a:lvl4pPr>
            <a:lvl5pPr>
              <a:defRPr sz="1200">
                <a:noFill/>
                <a:latin typeface="IngoStem" panose="020B0503020203020204" pitchFamily="34" charset="0"/>
                <a:ea typeface="IngoStem" panose="020B0503020203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609950860"/>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Слайды с цифрами 3">
    <p:bg>
      <p:bgPr>
        <a:solidFill>
          <a:schemeClr val="bg1"/>
        </a:solidFill>
        <a:effectLst/>
      </p:bgPr>
    </p:bg>
    <p:spTree>
      <p:nvGrpSpPr>
        <p:cNvPr id="1" name=""/>
        <p:cNvGrpSpPr/>
        <p:nvPr/>
      </p:nvGrpSpPr>
      <p:grpSpPr>
        <a:xfrm>
          <a:off x="0" y="0"/>
          <a:ext cx="0" cy="0"/>
          <a:chOff x="0" y="0"/>
          <a:chExt cx="0" cy="0"/>
        </a:xfrm>
      </p:grpSpPr>
      <p:pic>
        <p:nvPicPr>
          <p:cNvPr id="70" name="Рисунок 69">
            <a:extLst>
              <a:ext uri="{FF2B5EF4-FFF2-40B4-BE49-F238E27FC236}">
                <a16:creationId xmlns:a16="http://schemas.microsoft.com/office/drawing/2014/main" id="{BCF00A28-54C8-CBB3-6F95-AD0AC4B8F7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24" name="Title 1">
            <a:extLst>
              <a:ext uri="{FF2B5EF4-FFF2-40B4-BE49-F238E27FC236}">
                <a16:creationId xmlns:a16="http://schemas.microsoft.com/office/drawing/2014/main" id="{4537F9F4-9620-A582-BC9B-011739982C8A}"/>
              </a:ext>
            </a:extLst>
          </p:cNvPr>
          <p:cNvSpPr>
            <a:spLocks noGrp="1"/>
          </p:cNvSpPr>
          <p:nvPr>
            <p:ph type="title" hasCustomPrompt="1"/>
          </p:nvPr>
        </p:nvSpPr>
        <p:spPr>
          <a:xfrm>
            <a:off x="635080" y="634999"/>
            <a:ext cx="6578521" cy="525978"/>
          </a:xfrm>
          <a:prstGeom prst="rect">
            <a:avLst/>
          </a:prstGeom>
        </p:spPr>
        <p:txBody>
          <a:bodyPr wrap="square" lIns="0" tIns="0" rIns="0" bIns="0" anchor="t">
            <a:spAutoFit/>
          </a:bodyPr>
          <a:lstStyle>
            <a:lvl1pPr>
              <a:lnSpc>
                <a:spcPts val="4000"/>
              </a:lnSpc>
              <a:defRPr sz="4000" b="1" i="0" spc="0" baseline="0">
                <a:solidFill>
                  <a:srgbClr val="0062D2"/>
                </a:solidFill>
                <a:latin typeface="IngoStem Medium" panose="020B0503020203020204" pitchFamily="34" charset="0"/>
                <a:ea typeface="IngoStem Medium" panose="020B0503020203020204" pitchFamily="34" charset="0"/>
              </a:defRPr>
            </a:lvl1pPr>
          </a:lstStyle>
          <a:p>
            <a:r>
              <a:rPr lang="ru-RU" dirty="0"/>
              <a:t>Заголовок слайда</a:t>
            </a:r>
            <a:endParaRPr lang="en-US" dirty="0"/>
          </a:p>
        </p:txBody>
      </p:sp>
      <p:sp>
        <p:nvSpPr>
          <p:cNvPr id="25" name="Текст 3">
            <a:extLst>
              <a:ext uri="{FF2B5EF4-FFF2-40B4-BE49-F238E27FC236}">
                <a16:creationId xmlns:a16="http://schemas.microsoft.com/office/drawing/2014/main" id="{093D6518-789A-93E7-DD77-80A80E77FA2A}"/>
              </a:ext>
            </a:extLst>
          </p:cNvPr>
          <p:cNvSpPr>
            <a:spLocks noGrp="1"/>
          </p:cNvSpPr>
          <p:nvPr>
            <p:ph type="body" sz="half" idx="2" hasCustomPrompt="1"/>
          </p:nvPr>
        </p:nvSpPr>
        <p:spPr>
          <a:xfrm>
            <a:off x="1427571" y="2449748"/>
            <a:ext cx="4446876" cy="550863"/>
          </a:xfrm>
          <a:prstGeom prst="rect">
            <a:avLst/>
          </a:prstGeom>
        </p:spPr>
        <p:txBody>
          <a:bodyPr lIns="503998" tIns="0" rIns="0" bIns="251999">
            <a:normAutofit/>
          </a:bodyPr>
          <a:lstStyle>
            <a:lvl1pPr marL="0" indent="0">
              <a:lnSpc>
                <a:spcPts val="1550"/>
              </a:lnSpc>
              <a:spcBef>
                <a:spcPts val="0"/>
              </a:spcBef>
              <a:buNone/>
              <a:defRPr sz="1200" b="0" i="0">
                <a:latin typeface="IngoStem" panose="020B0503020203020204" pitchFamily="34" charset="0"/>
                <a:ea typeface="IngoStem" panose="020B0503020203020204" pitchFamily="34" charset="0"/>
              </a:defRPr>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marL="0" marR="0" lvl="0" indent="0" algn="l" defTabSz="457200" rtl="0" eaLnBrk="1" fontAlgn="auto" latinLnBrk="0" hangingPunct="1">
              <a:lnSpc>
                <a:spcPts val="1550"/>
              </a:lnSpc>
              <a:spcBef>
                <a:spcPts val="0"/>
              </a:spcBef>
              <a:spcAft>
                <a:spcPts val="0"/>
              </a:spcAft>
              <a:buClrTx/>
              <a:buSzTx/>
              <a:buFont typeface="Arial" panose="020B0604020202020204" pitchFamily="34" charset="0"/>
              <a:buNone/>
              <a:tabLst/>
              <a:defRPr/>
            </a:pP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endParaRPr lang="en-US" sz="1200" b="0" i="0" spc="0" baseline="0" dirty="0">
              <a:latin typeface="IngoStem" panose="020B0503020203020204" pitchFamily="34" charset="0"/>
              <a:ea typeface="IngoStem" panose="020B0503020203020204" pitchFamily="34" charset="0"/>
            </a:endParaRPr>
          </a:p>
        </p:txBody>
      </p:sp>
      <p:sp>
        <p:nvSpPr>
          <p:cNvPr id="29" name="Текст 10">
            <a:extLst>
              <a:ext uri="{FF2B5EF4-FFF2-40B4-BE49-F238E27FC236}">
                <a16:creationId xmlns:a16="http://schemas.microsoft.com/office/drawing/2014/main" id="{4BBC5A0F-8A3D-9E67-B1F3-D0A3F75C827F}"/>
              </a:ext>
            </a:extLst>
          </p:cNvPr>
          <p:cNvSpPr>
            <a:spLocks noGrp="1"/>
          </p:cNvSpPr>
          <p:nvPr>
            <p:ph type="body" sz="quarter" idx="10" hasCustomPrompt="1"/>
          </p:nvPr>
        </p:nvSpPr>
        <p:spPr>
          <a:xfrm>
            <a:off x="340830" y="1961657"/>
            <a:ext cx="1081787" cy="555706"/>
          </a:xfrm>
          <a:prstGeom prst="rect">
            <a:avLst/>
          </a:prstGeom>
        </p:spPr>
        <p:txBody>
          <a:bodyPr wrap="square" lIns="0" tIns="0" rIns="0" bIns="180000">
            <a:spAutoFit/>
          </a:bodyPr>
          <a:lstStyle>
            <a:lvl1pPr marL="0" indent="0" algn="r">
              <a:buNone/>
              <a:defRPr sz="2700" b="1" i="0" spc="-150">
                <a:solidFill>
                  <a:srgbClr val="0062D2"/>
                </a:solidFill>
                <a:latin typeface="IngoStem Bold" panose="020B0503020203020204" pitchFamily="34" charset="0"/>
                <a:ea typeface="IngoStem Bold" panose="020B0503020203020204" pitchFamily="34" charset="0"/>
              </a:defRPr>
            </a:lvl1pPr>
            <a:lvl2pPr>
              <a:defRPr sz="2700">
                <a:latin typeface="IngoStem" panose="020B0503020203020204" pitchFamily="34" charset="0"/>
                <a:ea typeface="IngoStem" panose="020B0503020203020204" pitchFamily="34" charset="0"/>
              </a:defRPr>
            </a:lvl2pPr>
            <a:lvl3pPr>
              <a:defRPr sz="2700">
                <a:latin typeface="IngoStem" panose="020B0503020203020204" pitchFamily="34" charset="0"/>
                <a:ea typeface="IngoStem" panose="020B0503020203020204" pitchFamily="34" charset="0"/>
              </a:defRPr>
            </a:lvl3pPr>
            <a:lvl4pPr>
              <a:defRPr sz="2700">
                <a:latin typeface="IngoStem" panose="020B0503020203020204" pitchFamily="34" charset="0"/>
                <a:ea typeface="IngoStem" panose="020B0503020203020204" pitchFamily="34" charset="0"/>
              </a:defRPr>
            </a:lvl4pPr>
            <a:lvl5pPr>
              <a:defRPr sz="2700">
                <a:latin typeface="IngoStem" panose="020B0503020203020204" pitchFamily="34" charset="0"/>
                <a:ea typeface="IngoStem" panose="020B0503020203020204" pitchFamily="34" charset="0"/>
              </a:defRPr>
            </a:lvl5pPr>
          </a:lstStyle>
          <a:p>
            <a:pPr lvl="0"/>
            <a:r>
              <a:rPr lang="ru-RU" dirty="0"/>
              <a:t>2010</a:t>
            </a:r>
          </a:p>
        </p:txBody>
      </p:sp>
      <p:sp>
        <p:nvSpPr>
          <p:cNvPr id="30" name="Текст 22">
            <a:extLst>
              <a:ext uri="{FF2B5EF4-FFF2-40B4-BE49-F238E27FC236}">
                <a16:creationId xmlns:a16="http://schemas.microsoft.com/office/drawing/2014/main" id="{D361AC5B-4A15-D362-59F5-6D26D679E204}"/>
              </a:ext>
            </a:extLst>
          </p:cNvPr>
          <p:cNvSpPr>
            <a:spLocks noGrp="1"/>
          </p:cNvSpPr>
          <p:nvPr>
            <p:ph type="body" sz="quarter" idx="17" hasCustomPrompt="1"/>
          </p:nvPr>
        </p:nvSpPr>
        <p:spPr>
          <a:xfrm>
            <a:off x="1422617" y="1975573"/>
            <a:ext cx="4451350" cy="466725"/>
          </a:xfrm>
          <a:prstGeom prst="rect">
            <a:avLst/>
          </a:prstGeom>
        </p:spPr>
        <p:txBody>
          <a:bodyPr lIns="540000" tIns="144000" rIns="0" bIns="251999">
            <a:normAutofit/>
          </a:bodyPr>
          <a:lstStyle>
            <a:lvl1pPr marL="0" indent="0">
              <a:buNone/>
              <a:defRPr sz="2000" b="1" i="0">
                <a:latin typeface="IngoStem Medium" panose="020B0503020203020204" pitchFamily="34" charset="0"/>
                <a:ea typeface="IngoStem Medium" panose="020B0503020203020204" pitchFamily="34" charset="0"/>
              </a:defRPr>
            </a:lvl1pPr>
            <a:lvl2pPr>
              <a:defRPr b="1" i="0">
                <a:latin typeface="IngoStem Bold" panose="020B0503020203020204" pitchFamily="34" charset="0"/>
                <a:ea typeface="IngoStem Bold" panose="020B0503020203020204" pitchFamily="34" charset="0"/>
              </a:defRPr>
            </a:lvl2pPr>
            <a:lvl3pPr>
              <a:defRPr b="1" i="0">
                <a:latin typeface="IngoStem Bold" panose="020B0503020203020204" pitchFamily="34" charset="0"/>
                <a:ea typeface="IngoStem Bold" panose="020B0503020203020204" pitchFamily="34" charset="0"/>
              </a:defRPr>
            </a:lvl3pPr>
            <a:lvl4pPr>
              <a:defRPr b="1" i="0">
                <a:latin typeface="IngoStem Bold" panose="020B0503020203020204" pitchFamily="34" charset="0"/>
                <a:ea typeface="IngoStem Bold" panose="020B0503020203020204" pitchFamily="34" charset="0"/>
              </a:defRPr>
            </a:lvl4pPr>
            <a:lvl5pPr>
              <a:defRPr b="1" i="0">
                <a:latin typeface="IngoStem Bold" panose="020B0503020203020204" pitchFamily="34" charset="0"/>
                <a:ea typeface="IngoStem Bold" panose="020B0503020203020204" pitchFamily="34" charset="0"/>
              </a:defRPr>
            </a:lvl5pPr>
          </a:lstStyle>
          <a:p>
            <a:pPr lvl="0"/>
            <a:r>
              <a:rPr lang="ru-RU" dirty="0"/>
              <a:t>Заголовок</a:t>
            </a:r>
          </a:p>
        </p:txBody>
      </p:sp>
      <p:sp>
        <p:nvSpPr>
          <p:cNvPr id="34" name="Текст 3">
            <a:extLst>
              <a:ext uri="{FF2B5EF4-FFF2-40B4-BE49-F238E27FC236}">
                <a16:creationId xmlns:a16="http://schemas.microsoft.com/office/drawing/2014/main" id="{F0B2CCC1-112E-058F-6DB9-42C19EB8C053}"/>
              </a:ext>
            </a:extLst>
          </p:cNvPr>
          <p:cNvSpPr>
            <a:spLocks noGrp="1"/>
          </p:cNvSpPr>
          <p:nvPr>
            <p:ph type="body" sz="half" idx="18" hasCustomPrompt="1"/>
          </p:nvPr>
        </p:nvSpPr>
        <p:spPr>
          <a:xfrm>
            <a:off x="1427571" y="4011848"/>
            <a:ext cx="4446876" cy="550863"/>
          </a:xfrm>
          <a:prstGeom prst="rect">
            <a:avLst/>
          </a:prstGeom>
        </p:spPr>
        <p:txBody>
          <a:bodyPr lIns="503998" tIns="0" rIns="0" bIns="251999">
            <a:normAutofit/>
          </a:bodyPr>
          <a:lstStyle>
            <a:lvl1pPr marL="0" indent="0">
              <a:lnSpc>
                <a:spcPts val="1550"/>
              </a:lnSpc>
              <a:spcBef>
                <a:spcPts val="0"/>
              </a:spcBef>
              <a:buNone/>
              <a:defRPr sz="1200" b="0" i="0">
                <a:latin typeface="IngoStem" panose="020B0503020203020204" pitchFamily="34" charset="0"/>
                <a:ea typeface="IngoStem" panose="020B0503020203020204" pitchFamily="34" charset="0"/>
              </a:defRPr>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marL="0" marR="0" lvl="0" indent="0" algn="l" defTabSz="457200" rtl="0" eaLnBrk="1" fontAlgn="auto" latinLnBrk="0" hangingPunct="1">
              <a:lnSpc>
                <a:spcPts val="1550"/>
              </a:lnSpc>
              <a:spcBef>
                <a:spcPts val="0"/>
              </a:spcBef>
              <a:spcAft>
                <a:spcPts val="0"/>
              </a:spcAft>
              <a:buClrTx/>
              <a:buSzTx/>
              <a:buFont typeface="Arial" panose="020B0604020202020204" pitchFamily="34" charset="0"/>
              <a:buNone/>
              <a:tabLst/>
              <a:defRPr/>
            </a:pP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endParaRPr lang="en-US" sz="1200" b="0" i="0" spc="0" baseline="0" dirty="0">
              <a:latin typeface="IngoStem" panose="020B0503020203020204" pitchFamily="34" charset="0"/>
              <a:ea typeface="IngoStem" panose="020B0503020203020204" pitchFamily="34" charset="0"/>
            </a:endParaRPr>
          </a:p>
        </p:txBody>
      </p:sp>
      <p:sp>
        <p:nvSpPr>
          <p:cNvPr id="35" name="Текст 10">
            <a:extLst>
              <a:ext uri="{FF2B5EF4-FFF2-40B4-BE49-F238E27FC236}">
                <a16:creationId xmlns:a16="http://schemas.microsoft.com/office/drawing/2014/main" id="{E11F3FD7-CC91-3E53-6833-A0963A0C5B26}"/>
              </a:ext>
            </a:extLst>
          </p:cNvPr>
          <p:cNvSpPr>
            <a:spLocks noGrp="1"/>
          </p:cNvSpPr>
          <p:nvPr>
            <p:ph type="body" sz="quarter" idx="19" hasCustomPrompt="1"/>
          </p:nvPr>
        </p:nvSpPr>
        <p:spPr>
          <a:xfrm>
            <a:off x="340830" y="3523757"/>
            <a:ext cx="1081787" cy="555706"/>
          </a:xfrm>
          <a:prstGeom prst="rect">
            <a:avLst/>
          </a:prstGeom>
        </p:spPr>
        <p:txBody>
          <a:bodyPr wrap="square" lIns="0" tIns="0" rIns="0" bIns="180000">
            <a:spAutoFit/>
          </a:bodyPr>
          <a:lstStyle>
            <a:lvl1pPr marL="0" indent="0" algn="r">
              <a:buNone/>
              <a:defRPr sz="2700" b="1" i="0" spc="-150">
                <a:solidFill>
                  <a:srgbClr val="0062D2"/>
                </a:solidFill>
                <a:latin typeface="IngoStem Bold" panose="020B0503020203020204" pitchFamily="34" charset="0"/>
                <a:ea typeface="IngoStem Bold" panose="020B0503020203020204" pitchFamily="34" charset="0"/>
              </a:defRPr>
            </a:lvl1pPr>
            <a:lvl2pPr>
              <a:defRPr sz="2700">
                <a:latin typeface="IngoStem" panose="020B0503020203020204" pitchFamily="34" charset="0"/>
                <a:ea typeface="IngoStem" panose="020B0503020203020204" pitchFamily="34" charset="0"/>
              </a:defRPr>
            </a:lvl2pPr>
            <a:lvl3pPr>
              <a:defRPr sz="2700">
                <a:latin typeface="IngoStem" panose="020B0503020203020204" pitchFamily="34" charset="0"/>
                <a:ea typeface="IngoStem" panose="020B0503020203020204" pitchFamily="34" charset="0"/>
              </a:defRPr>
            </a:lvl3pPr>
            <a:lvl4pPr>
              <a:defRPr sz="2700">
                <a:latin typeface="IngoStem" panose="020B0503020203020204" pitchFamily="34" charset="0"/>
                <a:ea typeface="IngoStem" panose="020B0503020203020204" pitchFamily="34" charset="0"/>
              </a:defRPr>
            </a:lvl4pPr>
            <a:lvl5pPr>
              <a:defRPr sz="2700">
                <a:latin typeface="IngoStem" panose="020B0503020203020204" pitchFamily="34" charset="0"/>
                <a:ea typeface="IngoStem" panose="020B0503020203020204" pitchFamily="34" charset="0"/>
              </a:defRPr>
            </a:lvl5pPr>
          </a:lstStyle>
          <a:p>
            <a:pPr lvl="0"/>
            <a:r>
              <a:rPr lang="ru-RU" dirty="0"/>
              <a:t>2012</a:t>
            </a:r>
          </a:p>
        </p:txBody>
      </p:sp>
      <p:sp>
        <p:nvSpPr>
          <p:cNvPr id="36" name="Текст 22">
            <a:extLst>
              <a:ext uri="{FF2B5EF4-FFF2-40B4-BE49-F238E27FC236}">
                <a16:creationId xmlns:a16="http://schemas.microsoft.com/office/drawing/2014/main" id="{8F291411-9F9D-FF72-B773-31955453A2A0}"/>
              </a:ext>
            </a:extLst>
          </p:cNvPr>
          <p:cNvSpPr>
            <a:spLocks noGrp="1"/>
          </p:cNvSpPr>
          <p:nvPr>
            <p:ph type="body" sz="quarter" idx="20" hasCustomPrompt="1"/>
          </p:nvPr>
        </p:nvSpPr>
        <p:spPr>
          <a:xfrm>
            <a:off x="1422617" y="3537673"/>
            <a:ext cx="4451350" cy="466725"/>
          </a:xfrm>
          <a:prstGeom prst="rect">
            <a:avLst/>
          </a:prstGeom>
        </p:spPr>
        <p:txBody>
          <a:bodyPr lIns="540000" tIns="144000" rIns="0" bIns="251999">
            <a:normAutofit/>
          </a:bodyPr>
          <a:lstStyle>
            <a:lvl1pPr marL="0" indent="0">
              <a:buNone/>
              <a:defRPr sz="2000" b="1" i="0">
                <a:latin typeface="IngoStem Medium" panose="020B0503020203020204" pitchFamily="34" charset="0"/>
                <a:ea typeface="IngoStem Medium" panose="020B0503020203020204" pitchFamily="34" charset="0"/>
              </a:defRPr>
            </a:lvl1pPr>
            <a:lvl2pPr>
              <a:defRPr b="1" i="0">
                <a:latin typeface="IngoStem Bold" panose="020B0503020203020204" pitchFamily="34" charset="0"/>
                <a:ea typeface="IngoStem Bold" panose="020B0503020203020204" pitchFamily="34" charset="0"/>
              </a:defRPr>
            </a:lvl2pPr>
            <a:lvl3pPr>
              <a:defRPr b="1" i="0">
                <a:latin typeface="IngoStem Bold" panose="020B0503020203020204" pitchFamily="34" charset="0"/>
                <a:ea typeface="IngoStem Bold" panose="020B0503020203020204" pitchFamily="34" charset="0"/>
              </a:defRPr>
            </a:lvl3pPr>
            <a:lvl4pPr>
              <a:defRPr b="1" i="0">
                <a:latin typeface="IngoStem Bold" panose="020B0503020203020204" pitchFamily="34" charset="0"/>
                <a:ea typeface="IngoStem Bold" panose="020B0503020203020204" pitchFamily="34" charset="0"/>
              </a:defRPr>
            </a:lvl4pPr>
            <a:lvl5pPr>
              <a:defRPr b="1" i="0">
                <a:latin typeface="IngoStem Bold" panose="020B0503020203020204" pitchFamily="34" charset="0"/>
                <a:ea typeface="IngoStem Bold" panose="020B0503020203020204" pitchFamily="34" charset="0"/>
              </a:defRPr>
            </a:lvl5pPr>
          </a:lstStyle>
          <a:p>
            <a:pPr lvl="0"/>
            <a:r>
              <a:rPr lang="ru-RU" dirty="0"/>
              <a:t>Заголовок</a:t>
            </a:r>
          </a:p>
        </p:txBody>
      </p:sp>
      <p:sp>
        <p:nvSpPr>
          <p:cNvPr id="40" name="Текст 3">
            <a:extLst>
              <a:ext uri="{FF2B5EF4-FFF2-40B4-BE49-F238E27FC236}">
                <a16:creationId xmlns:a16="http://schemas.microsoft.com/office/drawing/2014/main" id="{2EE423B2-45E2-2791-84A5-47FE7E2BFD17}"/>
              </a:ext>
            </a:extLst>
          </p:cNvPr>
          <p:cNvSpPr>
            <a:spLocks noGrp="1"/>
          </p:cNvSpPr>
          <p:nvPr>
            <p:ph type="body" sz="half" idx="21" hasCustomPrompt="1"/>
          </p:nvPr>
        </p:nvSpPr>
        <p:spPr>
          <a:xfrm>
            <a:off x="1427091" y="5573948"/>
            <a:ext cx="4446876" cy="550863"/>
          </a:xfrm>
          <a:prstGeom prst="rect">
            <a:avLst/>
          </a:prstGeom>
        </p:spPr>
        <p:txBody>
          <a:bodyPr lIns="503998" tIns="0" rIns="0" bIns="251999">
            <a:normAutofit/>
          </a:bodyPr>
          <a:lstStyle>
            <a:lvl1pPr marL="0" indent="0">
              <a:lnSpc>
                <a:spcPts val="1550"/>
              </a:lnSpc>
              <a:spcBef>
                <a:spcPts val="0"/>
              </a:spcBef>
              <a:buNone/>
              <a:defRPr sz="1200" b="0" i="0">
                <a:latin typeface="IngoStem" panose="020B0503020203020204" pitchFamily="34" charset="0"/>
                <a:ea typeface="IngoStem" panose="020B0503020203020204" pitchFamily="34" charset="0"/>
              </a:defRPr>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marL="0" marR="0" lvl="0" indent="0" algn="l" defTabSz="457200" rtl="0" eaLnBrk="1" fontAlgn="auto" latinLnBrk="0" hangingPunct="1">
              <a:lnSpc>
                <a:spcPts val="1550"/>
              </a:lnSpc>
              <a:spcBef>
                <a:spcPts val="0"/>
              </a:spcBef>
              <a:spcAft>
                <a:spcPts val="0"/>
              </a:spcAft>
              <a:buClrTx/>
              <a:buSzTx/>
              <a:buFont typeface="Arial" panose="020B0604020202020204" pitchFamily="34" charset="0"/>
              <a:buNone/>
              <a:tabLst/>
              <a:defRPr/>
            </a:pP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endParaRPr lang="en-US" sz="1200" b="0" i="0" spc="0" baseline="0" dirty="0">
              <a:latin typeface="IngoStem" panose="020B0503020203020204" pitchFamily="34" charset="0"/>
              <a:ea typeface="IngoStem" panose="020B0503020203020204" pitchFamily="34" charset="0"/>
            </a:endParaRPr>
          </a:p>
        </p:txBody>
      </p:sp>
      <p:sp>
        <p:nvSpPr>
          <p:cNvPr id="41" name="Текст 10">
            <a:extLst>
              <a:ext uri="{FF2B5EF4-FFF2-40B4-BE49-F238E27FC236}">
                <a16:creationId xmlns:a16="http://schemas.microsoft.com/office/drawing/2014/main" id="{279C249B-75A7-06D5-DF54-F43F29D98CF5}"/>
              </a:ext>
            </a:extLst>
          </p:cNvPr>
          <p:cNvSpPr>
            <a:spLocks noGrp="1"/>
          </p:cNvSpPr>
          <p:nvPr>
            <p:ph type="body" sz="quarter" idx="22" hasCustomPrompt="1"/>
          </p:nvPr>
        </p:nvSpPr>
        <p:spPr>
          <a:xfrm>
            <a:off x="340351" y="5085857"/>
            <a:ext cx="1081787" cy="555706"/>
          </a:xfrm>
          <a:prstGeom prst="rect">
            <a:avLst/>
          </a:prstGeom>
        </p:spPr>
        <p:txBody>
          <a:bodyPr wrap="square" lIns="0" tIns="0" rIns="0" bIns="180000">
            <a:spAutoFit/>
          </a:bodyPr>
          <a:lstStyle>
            <a:lvl1pPr marL="0" indent="0" algn="r">
              <a:buNone/>
              <a:defRPr sz="2700" b="1" i="0" spc="-150">
                <a:solidFill>
                  <a:srgbClr val="0062D2"/>
                </a:solidFill>
                <a:latin typeface="IngoStem Bold" panose="020B0503020203020204" pitchFamily="34" charset="0"/>
                <a:ea typeface="IngoStem Bold" panose="020B0503020203020204" pitchFamily="34" charset="0"/>
              </a:defRPr>
            </a:lvl1pPr>
            <a:lvl2pPr>
              <a:defRPr sz="2700">
                <a:latin typeface="IngoStem" panose="020B0503020203020204" pitchFamily="34" charset="0"/>
                <a:ea typeface="IngoStem" panose="020B0503020203020204" pitchFamily="34" charset="0"/>
              </a:defRPr>
            </a:lvl2pPr>
            <a:lvl3pPr>
              <a:defRPr sz="2700">
                <a:latin typeface="IngoStem" panose="020B0503020203020204" pitchFamily="34" charset="0"/>
                <a:ea typeface="IngoStem" panose="020B0503020203020204" pitchFamily="34" charset="0"/>
              </a:defRPr>
            </a:lvl3pPr>
            <a:lvl4pPr>
              <a:defRPr sz="2700">
                <a:latin typeface="IngoStem" panose="020B0503020203020204" pitchFamily="34" charset="0"/>
                <a:ea typeface="IngoStem" panose="020B0503020203020204" pitchFamily="34" charset="0"/>
              </a:defRPr>
            </a:lvl4pPr>
            <a:lvl5pPr>
              <a:defRPr sz="2700">
                <a:latin typeface="IngoStem" panose="020B0503020203020204" pitchFamily="34" charset="0"/>
                <a:ea typeface="IngoStem" panose="020B0503020203020204" pitchFamily="34" charset="0"/>
              </a:defRPr>
            </a:lvl5pPr>
          </a:lstStyle>
          <a:p>
            <a:pPr lvl="0"/>
            <a:r>
              <a:rPr lang="ru-RU" dirty="0"/>
              <a:t>2014</a:t>
            </a:r>
          </a:p>
        </p:txBody>
      </p:sp>
      <p:sp>
        <p:nvSpPr>
          <p:cNvPr id="42" name="Текст 22">
            <a:extLst>
              <a:ext uri="{FF2B5EF4-FFF2-40B4-BE49-F238E27FC236}">
                <a16:creationId xmlns:a16="http://schemas.microsoft.com/office/drawing/2014/main" id="{0AF90673-EEF1-16AC-FE16-F5EBAFB22187}"/>
              </a:ext>
            </a:extLst>
          </p:cNvPr>
          <p:cNvSpPr>
            <a:spLocks noGrp="1"/>
          </p:cNvSpPr>
          <p:nvPr>
            <p:ph type="body" sz="quarter" idx="23" hasCustomPrompt="1"/>
          </p:nvPr>
        </p:nvSpPr>
        <p:spPr>
          <a:xfrm>
            <a:off x="1422138" y="5099773"/>
            <a:ext cx="4451350" cy="466725"/>
          </a:xfrm>
          <a:prstGeom prst="rect">
            <a:avLst/>
          </a:prstGeom>
        </p:spPr>
        <p:txBody>
          <a:bodyPr lIns="540000" tIns="144000" rIns="0" bIns="251999">
            <a:normAutofit/>
          </a:bodyPr>
          <a:lstStyle>
            <a:lvl1pPr marL="0" indent="0">
              <a:buNone/>
              <a:defRPr sz="2000" b="1" i="0">
                <a:latin typeface="IngoStem Medium" panose="020B0503020203020204" pitchFamily="34" charset="0"/>
                <a:ea typeface="IngoStem Medium" panose="020B0503020203020204" pitchFamily="34" charset="0"/>
              </a:defRPr>
            </a:lvl1pPr>
            <a:lvl2pPr>
              <a:defRPr b="1" i="0">
                <a:latin typeface="IngoStem Bold" panose="020B0503020203020204" pitchFamily="34" charset="0"/>
                <a:ea typeface="IngoStem Bold" panose="020B0503020203020204" pitchFamily="34" charset="0"/>
              </a:defRPr>
            </a:lvl2pPr>
            <a:lvl3pPr>
              <a:defRPr b="1" i="0">
                <a:latin typeface="IngoStem Bold" panose="020B0503020203020204" pitchFamily="34" charset="0"/>
                <a:ea typeface="IngoStem Bold" panose="020B0503020203020204" pitchFamily="34" charset="0"/>
              </a:defRPr>
            </a:lvl3pPr>
            <a:lvl4pPr>
              <a:defRPr b="1" i="0">
                <a:latin typeface="IngoStem Bold" panose="020B0503020203020204" pitchFamily="34" charset="0"/>
                <a:ea typeface="IngoStem Bold" panose="020B0503020203020204" pitchFamily="34" charset="0"/>
              </a:defRPr>
            </a:lvl4pPr>
            <a:lvl5pPr>
              <a:defRPr b="1" i="0">
                <a:latin typeface="IngoStem Bold" panose="020B0503020203020204" pitchFamily="34" charset="0"/>
                <a:ea typeface="IngoStem Bold" panose="020B0503020203020204" pitchFamily="34" charset="0"/>
              </a:defRPr>
            </a:lvl5pPr>
          </a:lstStyle>
          <a:p>
            <a:pPr lvl="0"/>
            <a:r>
              <a:rPr lang="ru-RU" dirty="0"/>
              <a:t>Заголовок</a:t>
            </a:r>
          </a:p>
        </p:txBody>
      </p:sp>
      <p:sp>
        <p:nvSpPr>
          <p:cNvPr id="71" name="Текст 3">
            <a:extLst>
              <a:ext uri="{FF2B5EF4-FFF2-40B4-BE49-F238E27FC236}">
                <a16:creationId xmlns:a16="http://schemas.microsoft.com/office/drawing/2014/main" id="{91EA9F87-21F1-E93C-69BD-D3921137E8FB}"/>
              </a:ext>
            </a:extLst>
          </p:cNvPr>
          <p:cNvSpPr>
            <a:spLocks noGrp="1"/>
          </p:cNvSpPr>
          <p:nvPr>
            <p:ph type="body" sz="half" idx="24" hasCustomPrompt="1"/>
          </p:nvPr>
        </p:nvSpPr>
        <p:spPr>
          <a:xfrm>
            <a:off x="7255057" y="2449748"/>
            <a:ext cx="4446876" cy="550863"/>
          </a:xfrm>
          <a:prstGeom prst="rect">
            <a:avLst/>
          </a:prstGeom>
        </p:spPr>
        <p:txBody>
          <a:bodyPr lIns="503998" tIns="0" rIns="0" bIns="251999">
            <a:normAutofit/>
          </a:bodyPr>
          <a:lstStyle>
            <a:lvl1pPr marL="0" indent="0">
              <a:lnSpc>
                <a:spcPts val="1550"/>
              </a:lnSpc>
              <a:spcBef>
                <a:spcPts val="0"/>
              </a:spcBef>
              <a:buNone/>
              <a:defRPr sz="1200" b="0" i="0">
                <a:latin typeface="IngoStem" panose="020B0503020203020204" pitchFamily="34" charset="0"/>
                <a:ea typeface="IngoStem" panose="020B0503020203020204" pitchFamily="34" charset="0"/>
              </a:defRPr>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marL="0" marR="0" lvl="0" indent="0" algn="l" defTabSz="457200" rtl="0" eaLnBrk="1" fontAlgn="auto" latinLnBrk="0" hangingPunct="1">
              <a:lnSpc>
                <a:spcPts val="1550"/>
              </a:lnSpc>
              <a:spcBef>
                <a:spcPts val="0"/>
              </a:spcBef>
              <a:spcAft>
                <a:spcPts val="0"/>
              </a:spcAft>
              <a:buClrTx/>
              <a:buSzTx/>
              <a:buFont typeface="Arial" panose="020B0604020202020204" pitchFamily="34" charset="0"/>
              <a:buNone/>
              <a:tabLst/>
              <a:defRPr/>
            </a:pP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endParaRPr lang="en-US" sz="1200" b="0" i="0" spc="0" baseline="0" dirty="0">
              <a:latin typeface="IngoStem" panose="020B0503020203020204" pitchFamily="34" charset="0"/>
              <a:ea typeface="IngoStem" panose="020B0503020203020204" pitchFamily="34" charset="0"/>
            </a:endParaRPr>
          </a:p>
        </p:txBody>
      </p:sp>
      <p:sp>
        <p:nvSpPr>
          <p:cNvPr id="72" name="Текст 10">
            <a:extLst>
              <a:ext uri="{FF2B5EF4-FFF2-40B4-BE49-F238E27FC236}">
                <a16:creationId xmlns:a16="http://schemas.microsoft.com/office/drawing/2014/main" id="{8CDF676B-C9B6-4ED5-3CC7-4F26608D5FD9}"/>
              </a:ext>
            </a:extLst>
          </p:cNvPr>
          <p:cNvSpPr>
            <a:spLocks noGrp="1"/>
          </p:cNvSpPr>
          <p:nvPr>
            <p:ph type="body" sz="quarter" idx="25" hasCustomPrompt="1"/>
          </p:nvPr>
        </p:nvSpPr>
        <p:spPr>
          <a:xfrm>
            <a:off x="6168000" y="1961657"/>
            <a:ext cx="1081787" cy="555706"/>
          </a:xfrm>
          <a:prstGeom prst="rect">
            <a:avLst/>
          </a:prstGeom>
        </p:spPr>
        <p:txBody>
          <a:bodyPr wrap="square" lIns="0" tIns="0" rIns="0" bIns="180000">
            <a:spAutoFit/>
          </a:bodyPr>
          <a:lstStyle>
            <a:lvl1pPr marL="0" indent="0" algn="r">
              <a:buNone/>
              <a:defRPr sz="2700" b="1" i="0" spc="-150">
                <a:solidFill>
                  <a:srgbClr val="0062D2"/>
                </a:solidFill>
                <a:latin typeface="IngoStem Bold" panose="020B0503020203020204" pitchFamily="34" charset="0"/>
                <a:ea typeface="IngoStem Bold" panose="020B0503020203020204" pitchFamily="34" charset="0"/>
              </a:defRPr>
            </a:lvl1pPr>
            <a:lvl2pPr>
              <a:defRPr sz="2700">
                <a:latin typeface="IngoStem" panose="020B0503020203020204" pitchFamily="34" charset="0"/>
                <a:ea typeface="IngoStem" panose="020B0503020203020204" pitchFamily="34" charset="0"/>
              </a:defRPr>
            </a:lvl2pPr>
            <a:lvl3pPr>
              <a:defRPr sz="2700">
                <a:latin typeface="IngoStem" panose="020B0503020203020204" pitchFamily="34" charset="0"/>
                <a:ea typeface="IngoStem" panose="020B0503020203020204" pitchFamily="34" charset="0"/>
              </a:defRPr>
            </a:lvl3pPr>
            <a:lvl4pPr>
              <a:defRPr sz="2700">
                <a:latin typeface="IngoStem" panose="020B0503020203020204" pitchFamily="34" charset="0"/>
                <a:ea typeface="IngoStem" panose="020B0503020203020204" pitchFamily="34" charset="0"/>
              </a:defRPr>
            </a:lvl4pPr>
            <a:lvl5pPr>
              <a:defRPr sz="2700">
                <a:latin typeface="IngoStem" panose="020B0503020203020204" pitchFamily="34" charset="0"/>
                <a:ea typeface="IngoStem" panose="020B0503020203020204" pitchFamily="34" charset="0"/>
              </a:defRPr>
            </a:lvl5pPr>
          </a:lstStyle>
          <a:p>
            <a:pPr lvl="0"/>
            <a:r>
              <a:rPr lang="ru-RU" dirty="0"/>
              <a:t>2016</a:t>
            </a:r>
          </a:p>
        </p:txBody>
      </p:sp>
      <p:sp>
        <p:nvSpPr>
          <p:cNvPr id="73" name="Текст 22">
            <a:extLst>
              <a:ext uri="{FF2B5EF4-FFF2-40B4-BE49-F238E27FC236}">
                <a16:creationId xmlns:a16="http://schemas.microsoft.com/office/drawing/2014/main" id="{1A878A9B-DC19-DAED-A66C-02DA7CEED90E}"/>
              </a:ext>
            </a:extLst>
          </p:cNvPr>
          <p:cNvSpPr>
            <a:spLocks noGrp="1"/>
          </p:cNvSpPr>
          <p:nvPr>
            <p:ph type="body" sz="quarter" idx="26" hasCustomPrompt="1"/>
          </p:nvPr>
        </p:nvSpPr>
        <p:spPr>
          <a:xfrm>
            <a:off x="7250103" y="1975573"/>
            <a:ext cx="4451350" cy="466725"/>
          </a:xfrm>
          <a:prstGeom prst="rect">
            <a:avLst/>
          </a:prstGeom>
        </p:spPr>
        <p:txBody>
          <a:bodyPr lIns="540000" tIns="144000" rIns="0" bIns="251999">
            <a:normAutofit/>
          </a:bodyPr>
          <a:lstStyle>
            <a:lvl1pPr marL="0" indent="0">
              <a:buNone/>
              <a:defRPr sz="2000" b="1" i="0">
                <a:latin typeface="IngoStem Medium" panose="020B0503020203020204" pitchFamily="34" charset="0"/>
                <a:ea typeface="IngoStem Medium" panose="020B0503020203020204" pitchFamily="34" charset="0"/>
              </a:defRPr>
            </a:lvl1pPr>
            <a:lvl2pPr>
              <a:defRPr b="1" i="0">
                <a:latin typeface="IngoStem Bold" panose="020B0503020203020204" pitchFamily="34" charset="0"/>
                <a:ea typeface="IngoStem Bold" panose="020B0503020203020204" pitchFamily="34" charset="0"/>
              </a:defRPr>
            </a:lvl2pPr>
            <a:lvl3pPr>
              <a:defRPr b="1" i="0">
                <a:latin typeface="IngoStem Bold" panose="020B0503020203020204" pitchFamily="34" charset="0"/>
                <a:ea typeface="IngoStem Bold" panose="020B0503020203020204" pitchFamily="34" charset="0"/>
              </a:defRPr>
            </a:lvl3pPr>
            <a:lvl4pPr>
              <a:defRPr b="1" i="0">
                <a:latin typeface="IngoStem Bold" panose="020B0503020203020204" pitchFamily="34" charset="0"/>
                <a:ea typeface="IngoStem Bold" panose="020B0503020203020204" pitchFamily="34" charset="0"/>
              </a:defRPr>
            </a:lvl4pPr>
            <a:lvl5pPr>
              <a:defRPr b="1" i="0">
                <a:latin typeface="IngoStem Bold" panose="020B0503020203020204" pitchFamily="34" charset="0"/>
                <a:ea typeface="IngoStem Bold" panose="020B0503020203020204" pitchFamily="34" charset="0"/>
              </a:defRPr>
            </a:lvl5pPr>
          </a:lstStyle>
          <a:p>
            <a:pPr lvl="0"/>
            <a:r>
              <a:rPr lang="ru-RU" dirty="0"/>
              <a:t>Заголовок</a:t>
            </a:r>
          </a:p>
        </p:txBody>
      </p:sp>
      <p:sp>
        <p:nvSpPr>
          <p:cNvPr id="74" name="Текст 3">
            <a:extLst>
              <a:ext uri="{FF2B5EF4-FFF2-40B4-BE49-F238E27FC236}">
                <a16:creationId xmlns:a16="http://schemas.microsoft.com/office/drawing/2014/main" id="{574B4C70-9B50-D16C-AF8C-CC8600567EFA}"/>
              </a:ext>
            </a:extLst>
          </p:cNvPr>
          <p:cNvSpPr>
            <a:spLocks noGrp="1"/>
          </p:cNvSpPr>
          <p:nvPr>
            <p:ph type="body" sz="half" idx="27" hasCustomPrompt="1"/>
          </p:nvPr>
        </p:nvSpPr>
        <p:spPr>
          <a:xfrm>
            <a:off x="7255057" y="4011848"/>
            <a:ext cx="4446876" cy="550863"/>
          </a:xfrm>
          <a:prstGeom prst="rect">
            <a:avLst/>
          </a:prstGeom>
        </p:spPr>
        <p:txBody>
          <a:bodyPr lIns="503998" tIns="0" rIns="0" bIns="251999">
            <a:normAutofit/>
          </a:bodyPr>
          <a:lstStyle>
            <a:lvl1pPr marL="0" indent="0">
              <a:lnSpc>
                <a:spcPts val="1550"/>
              </a:lnSpc>
              <a:spcBef>
                <a:spcPts val="0"/>
              </a:spcBef>
              <a:buNone/>
              <a:defRPr sz="1200" b="0" i="0">
                <a:latin typeface="IngoStem" panose="020B0503020203020204" pitchFamily="34" charset="0"/>
                <a:ea typeface="IngoStem" panose="020B0503020203020204" pitchFamily="34" charset="0"/>
              </a:defRPr>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marL="0" marR="0" lvl="0" indent="0" algn="l" defTabSz="457200" rtl="0" eaLnBrk="1" fontAlgn="auto" latinLnBrk="0" hangingPunct="1">
              <a:lnSpc>
                <a:spcPts val="1550"/>
              </a:lnSpc>
              <a:spcBef>
                <a:spcPts val="0"/>
              </a:spcBef>
              <a:spcAft>
                <a:spcPts val="0"/>
              </a:spcAft>
              <a:buClrTx/>
              <a:buSzTx/>
              <a:buFont typeface="Arial" panose="020B0604020202020204" pitchFamily="34" charset="0"/>
              <a:buNone/>
              <a:tabLst/>
              <a:defRPr/>
            </a:pP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endParaRPr lang="en-US" sz="1200" b="0" i="0" spc="0" baseline="0" dirty="0">
              <a:latin typeface="IngoStem" panose="020B0503020203020204" pitchFamily="34" charset="0"/>
              <a:ea typeface="IngoStem" panose="020B0503020203020204" pitchFamily="34" charset="0"/>
            </a:endParaRPr>
          </a:p>
        </p:txBody>
      </p:sp>
      <p:sp>
        <p:nvSpPr>
          <p:cNvPr id="76" name="Текст 10">
            <a:extLst>
              <a:ext uri="{FF2B5EF4-FFF2-40B4-BE49-F238E27FC236}">
                <a16:creationId xmlns:a16="http://schemas.microsoft.com/office/drawing/2014/main" id="{1B2A25F0-3826-02FE-B31B-14CA12DACCD1}"/>
              </a:ext>
            </a:extLst>
          </p:cNvPr>
          <p:cNvSpPr>
            <a:spLocks noGrp="1"/>
          </p:cNvSpPr>
          <p:nvPr>
            <p:ph type="body" sz="quarter" idx="28" hasCustomPrompt="1"/>
          </p:nvPr>
        </p:nvSpPr>
        <p:spPr>
          <a:xfrm>
            <a:off x="6168316" y="3523757"/>
            <a:ext cx="1081787" cy="555706"/>
          </a:xfrm>
          <a:prstGeom prst="rect">
            <a:avLst/>
          </a:prstGeom>
        </p:spPr>
        <p:txBody>
          <a:bodyPr wrap="square" lIns="0" tIns="0" rIns="0" bIns="180000">
            <a:spAutoFit/>
          </a:bodyPr>
          <a:lstStyle>
            <a:lvl1pPr marL="0" indent="0" algn="r">
              <a:buNone/>
              <a:defRPr sz="2700" b="1" i="0" spc="-150">
                <a:solidFill>
                  <a:srgbClr val="0062D2"/>
                </a:solidFill>
                <a:latin typeface="IngoStem Bold" panose="020B0503020203020204" pitchFamily="34" charset="0"/>
                <a:ea typeface="IngoStem Bold" panose="020B0503020203020204" pitchFamily="34" charset="0"/>
              </a:defRPr>
            </a:lvl1pPr>
            <a:lvl2pPr>
              <a:defRPr sz="2700">
                <a:latin typeface="IngoStem" panose="020B0503020203020204" pitchFamily="34" charset="0"/>
                <a:ea typeface="IngoStem" panose="020B0503020203020204" pitchFamily="34" charset="0"/>
              </a:defRPr>
            </a:lvl2pPr>
            <a:lvl3pPr>
              <a:defRPr sz="2700">
                <a:latin typeface="IngoStem" panose="020B0503020203020204" pitchFamily="34" charset="0"/>
                <a:ea typeface="IngoStem" panose="020B0503020203020204" pitchFamily="34" charset="0"/>
              </a:defRPr>
            </a:lvl3pPr>
            <a:lvl4pPr>
              <a:defRPr sz="2700">
                <a:latin typeface="IngoStem" panose="020B0503020203020204" pitchFamily="34" charset="0"/>
                <a:ea typeface="IngoStem" panose="020B0503020203020204" pitchFamily="34" charset="0"/>
              </a:defRPr>
            </a:lvl4pPr>
            <a:lvl5pPr>
              <a:defRPr sz="2700">
                <a:latin typeface="IngoStem" panose="020B0503020203020204" pitchFamily="34" charset="0"/>
                <a:ea typeface="IngoStem" panose="020B0503020203020204" pitchFamily="34" charset="0"/>
              </a:defRPr>
            </a:lvl5pPr>
          </a:lstStyle>
          <a:p>
            <a:pPr lvl="0"/>
            <a:r>
              <a:rPr lang="ru-RU" dirty="0"/>
              <a:t>2018</a:t>
            </a:r>
          </a:p>
        </p:txBody>
      </p:sp>
      <p:sp>
        <p:nvSpPr>
          <p:cNvPr id="77" name="Текст 22">
            <a:extLst>
              <a:ext uri="{FF2B5EF4-FFF2-40B4-BE49-F238E27FC236}">
                <a16:creationId xmlns:a16="http://schemas.microsoft.com/office/drawing/2014/main" id="{34A9427D-B651-7F29-DD7A-F62F4BFA5A33}"/>
              </a:ext>
            </a:extLst>
          </p:cNvPr>
          <p:cNvSpPr>
            <a:spLocks noGrp="1"/>
          </p:cNvSpPr>
          <p:nvPr>
            <p:ph type="body" sz="quarter" idx="29" hasCustomPrompt="1"/>
          </p:nvPr>
        </p:nvSpPr>
        <p:spPr>
          <a:xfrm>
            <a:off x="7250103" y="3537673"/>
            <a:ext cx="4451350" cy="466725"/>
          </a:xfrm>
          <a:prstGeom prst="rect">
            <a:avLst/>
          </a:prstGeom>
        </p:spPr>
        <p:txBody>
          <a:bodyPr lIns="540000" tIns="144000" rIns="0" bIns="251999">
            <a:normAutofit/>
          </a:bodyPr>
          <a:lstStyle>
            <a:lvl1pPr marL="0" indent="0">
              <a:buNone/>
              <a:defRPr sz="2000" b="1" i="0">
                <a:latin typeface="IngoStem Medium" panose="020B0503020203020204" pitchFamily="34" charset="0"/>
                <a:ea typeface="IngoStem Medium" panose="020B0503020203020204" pitchFamily="34" charset="0"/>
              </a:defRPr>
            </a:lvl1pPr>
            <a:lvl2pPr>
              <a:defRPr b="1" i="0">
                <a:latin typeface="IngoStem Bold" panose="020B0503020203020204" pitchFamily="34" charset="0"/>
                <a:ea typeface="IngoStem Bold" panose="020B0503020203020204" pitchFamily="34" charset="0"/>
              </a:defRPr>
            </a:lvl2pPr>
            <a:lvl3pPr>
              <a:defRPr b="1" i="0">
                <a:latin typeface="IngoStem Bold" panose="020B0503020203020204" pitchFamily="34" charset="0"/>
                <a:ea typeface="IngoStem Bold" panose="020B0503020203020204" pitchFamily="34" charset="0"/>
              </a:defRPr>
            </a:lvl3pPr>
            <a:lvl4pPr>
              <a:defRPr b="1" i="0">
                <a:latin typeface="IngoStem Bold" panose="020B0503020203020204" pitchFamily="34" charset="0"/>
                <a:ea typeface="IngoStem Bold" panose="020B0503020203020204" pitchFamily="34" charset="0"/>
              </a:defRPr>
            </a:lvl4pPr>
            <a:lvl5pPr>
              <a:defRPr b="1" i="0">
                <a:latin typeface="IngoStem Bold" panose="020B0503020203020204" pitchFamily="34" charset="0"/>
                <a:ea typeface="IngoStem Bold" panose="020B0503020203020204" pitchFamily="34" charset="0"/>
              </a:defRPr>
            </a:lvl5pPr>
          </a:lstStyle>
          <a:p>
            <a:pPr lvl="0"/>
            <a:r>
              <a:rPr lang="ru-RU" dirty="0"/>
              <a:t>Заголовок</a:t>
            </a:r>
          </a:p>
        </p:txBody>
      </p:sp>
      <p:sp>
        <p:nvSpPr>
          <p:cNvPr id="82" name="Текст 3">
            <a:extLst>
              <a:ext uri="{FF2B5EF4-FFF2-40B4-BE49-F238E27FC236}">
                <a16:creationId xmlns:a16="http://schemas.microsoft.com/office/drawing/2014/main" id="{34F76D47-D905-7123-5881-F30E2C95A06A}"/>
              </a:ext>
            </a:extLst>
          </p:cNvPr>
          <p:cNvSpPr>
            <a:spLocks noGrp="1"/>
          </p:cNvSpPr>
          <p:nvPr>
            <p:ph type="body" sz="half" idx="30" hasCustomPrompt="1"/>
          </p:nvPr>
        </p:nvSpPr>
        <p:spPr>
          <a:xfrm>
            <a:off x="7254577" y="5573948"/>
            <a:ext cx="4446876" cy="550863"/>
          </a:xfrm>
          <a:prstGeom prst="rect">
            <a:avLst/>
          </a:prstGeom>
        </p:spPr>
        <p:txBody>
          <a:bodyPr lIns="503998" tIns="0" rIns="0" bIns="251999">
            <a:normAutofit/>
          </a:bodyPr>
          <a:lstStyle>
            <a:lvl1pPr marL="0" indent="0">
              <a:lnSpc>
                <a:spcPts val="1550"/>
              </a:lnSpc>
              <a:spcBef>
                <a:spcPts val="0"/>
              </a:spcBef>
              <a:buNone/>
              <a:defRPr sz="1200" b="0" i="0">
                <a:latin typeface="IngoStem" panose="020B0503020203020204" pitchFamily="34" charset="0"/>
                <a:ea typeface="IngoStem" panose="020B0503020203020204" pitchFamily="34" charset="0"/>
              </a:defRPr>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marL="0" marR="0" lvl="0" indent="0" algn="l" defTabSz="457200" rtl="0" eaLnBrk="1" fontAlgn="auto" latinLnBrk="0" hangingPunct="1">
              <a:lnSpc>
                <a:spcPts val="1550"/>
              </a:lnSpc>
              <a:spcBef>
                <a:spcPts val="0"/>
              </a:spcBef>
              <a:spcAft>
                <a:spcPts val="0"/>
              </a:spcAft>
              <a:buClrTx/>
              <a:buSzTx/>
              <a:buFont typeface="Arial" panose="020B0604020202020204" pitchFamily="34" charset="0"/>
              <a:buNone/>
              <a:tabLst/>
              <a:defRPr/>
            </a:pP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Небольшой</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текст</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внутри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r>
              <a:rPr lang="en-US" sz="1200" b="0" i="0" spc="0" baseline="0" dirty="0" err="1">
                <a:solidFill>
                  <a:srgbClr val="000000">
                    <a:alpha val="100000"/>
                  </a:srgbClr>
                </a:solidFill>
                <a:latin typeface="IngoStem" panose="020B0503020203020204" pitchFamily="34" charset="0"/>
                <a:ea typeface="IngoStem" panose="020B0503020203020204" pitchFamily="34" charset="0"/>
                <a:cs typeface="IngoStem Regular" pitchFamily="34" charset="-120"/>
              </a:rPr>
              <a:t>плашки</a:t>
            </a:r>
            <a:r>
              <a:rPr lang="en-US" sz="1200" b="0" i="0" spc="0" baseline="0" dirty="0">
                <a:solidFill>
                  <a:srgbClr val="000000">
                    <a:alpha val="100000"/>
                  </a:srgbClr>
                </a:solidFill>
                <a:latin typeface="IngoStem" panose="020B0503020203020204" pitchFamily="34" charset="0"/>
                <a:ea typeface="IngoStem" panose="020B0503020203020204" pitchFamily="34" charset="0"/>
                <a:cs typeface="IngoStem Regular" pitchFamily="34" charset="-120"/>
              </a:rPr>
              <a:t> </a:t>
            </a:r>
            <a:endParaRPr lang="en-US" sz="1200" b="0" i="0" spc="0" baseline="0" dirty="0">
              <a:latin typeface="IngoStem" panose="020B0503020203020204" pitchFamily="34" charset="0"/>
              <a:ea typeface="IngoStem" panose="020B0503020203020204" pitchFamily="34" charset="0"/>
            </a:endParaRPr>
          </a:p>
        </p:txBody>
      </p:sp>
      <p:sp>
        <p:nvSpPr>
          <p:cNvPr id="83" name="Текст 10">
            <a:extLst>
              <a:ext uri="{FF2B5EF4-FFF2-40B4-BE49-F238E27FC236}">
                <a16:creationId xmlns:a16="http://schemas.microsoft.com/office/drawing/2014/main" id="{E44E2D54-7C85-8017-8887-B396056C122E}"/>
              </a:ext>
            </a:extLst>
          </p:cNvPr>
          <p:cNvSpPr>
            <a:spLocks noGrp="1"/>
          </p:cNvSpPr>
          <p:nvPr>
            <p:ph type="body" sz="quarter" idx="31" hasCustomPrompt="1"/>
          </p:nvPr>
        </p:nvSpPr>
        <p:spPr>
          <a:xfrm>
            <a:off x="6167837" y="5085857"/>
            <a:ext cx="1081787" cy="555706"/>
          </a:xfrm>
          <a:prstGeom prst="rect">
            <a:avLst/>
          </a:prstGeom>
        </p:spPr>
        <p:txBody>
          <a:bodyPr wrap="square" lIns="0" tIns="0" rIns="0" bIns="180000">
            <a:spAutoFit/>
          </a:bodyPr>
          <a:lstStyle>
            <a:lvl1pPr marL="0" indent="0" algn="r">
              <a:buNone/>
              <a:defRPr sz="2700" b="1" i="0" spc="-150">
                <a:solidFill>
                  <a:srgbClr val="0062D2"/>
                </a:solidFill>
                <a:latin typeface="IngoStem Bold" panose="020B0503020203020204" pitchFamily="34" charset="0"/>
                <a:ea typeface="IngoStem Bold" panose="020B0503020203020204" pitchFamily="34" charset="0"/>
              </a:defRPr>
            </a:lvl1pPr>
            <a:lvl2pPr>
              <a:defRPr sz="2700">
                <a:latin typeface="IngoStem" panose="020B0503020203020204" pitchFamily="34" charset="0"/>
                <a:ea typeface="IngoStem" panose="020B0503020203020204" pitchFamily="34" charset="0"/>
              </a:defRPr>
            </a:lvl2pPr>
            <a:lvl3pPr>
              <a:defRPr sz="2700">
                <a:latin typeface="IngoStem" panose="020B0503020203020204" pitchFamily="34" charset="0"/>
                <a:ea typeface="IngoStem" panose="020B0503020203020204" pitchFamily="34" charset="0"/>
              </a:defRPr>
            </a:lvl3pPr>
            <a:lvl4pPr>
              <a:defRPr sz="2700">
                <a:latin typeface="IngoStem" panose="020B0503020203020204" pitchFamily="34" charset="0"/>
                <a:ea typeface="IngoStem" panose="020B0503020203020204" pitchFamily="34" charset="0"/>
              </a:defRPr>
            </a:lvl4pPr>
            <a:lvl5pPr>
              <a:defRPr sz="2700">
                <a:latin typeface="IngoStem" panose="020B0503020203020204" pitchFamily="34" charset="0"/>
                <a:ea typeface="IngoStem" panose="020B0503020203020204" pitchFamily="34" charset="0"/>
              </a:defRPr>
            </a:lvl5pPr>
          </a:lstStyle>
          <a:p>
            <a:pPr lvl="0"/>
            <a:r>
              <a:rPr lang="ru-RU" dirty="0"/>
              <a:t>2020</a:t>
            </a:r>
          </a:p>
        </p:txBody>
      </p:sp>
      <p:sp>
        <p:nvSpPr>
          <p:cNvPr id="84" name="Текст 22">
            <a:extLst>
              <a:ext uri="{FF2B5EF4-FFF2-40B4-BE49-F238E27FC236}">
                <a16:creationId xmlns:a16="http://schemas.microsoft.com/office/drawing/2014/main" id="{C917C38B-8D19-B313-0B0E-8471E1C70E01}"/>
              </a:ext>
            </a:extLst>
          </p:cNvPr>
          <p:cNvSpPr>
            <a:spLocks noGrp="1"/>
          </p:cNvSpPr>
          <p:nvPr>
            <p:ph type="body" sz="quarter" idx="32" hasCustomPrompt="1"/>
          </p:nvPr>
        </p:nvSpPr>
        <p:spPr>
          <a:xfrm>
            <a:off x="7249624" y="5099773"/>
            <a:ext cx="4451350" cy="466725"/>
          </a:xfrm>
          <a:prstGeom prst="rect">
            <a:avLst/>
          </a:prstGeom>
        </p:spPr>
        <p:txBody>
          <a:bodyPr lIns="540000" tIns="144000" rIns="0" bIns="251999">
            <a:normAutofit/>
          </a:bodyPr>
          <a:lstStyle>
            <a:lvl1pPr marL="0" indent="0">
              <a:buNone/>
              <a:defRPr sz="2000" b="1" i="0">
                <a:latin typeface="IngoStem Medium" panose="020B0503020203020204" pitchFamily="34" charset="0"/>
                <a:ea typeface="IngoStem Medium" panose="020B0503020203020204" pitchFamily="34" charset="0"/>
              </a:defRPr>
            </a:lvl1pPr>
            <a:lvl2pPr>
              <a:defRPr b="1" i="0">
                <a:latin typeface="IngoStem Bold" panose="020B0503020203020204" pitchFamily="34" charset="0"/>
                <a:ea typeface="IngoStem Bold" panose="020B0503020203020204" pitchFamily="34" charset="0"/>
              </a:defRPr>
            </a:lvl2pPr>
            <a:lvl3pPr>
              <a:defRPr b="1" i="0">
                <a:latin typeface="IngoStem Bold" panose="020B0503020203020204" pitchFamily="34" charset="0"/>
                <a:ea typeface="IngoStem Bold" panose="020B0503020203020204" pitchFamily="34" charset="0"/>
              </a:defRPr>
            </a:lvl3pPr>
            <a:lvl4pPr>
              <a:defRPr b="1" i="0">
                <a:latin typeface="IngoStem Bold" panose="020B0503020203020204" pitchFamily="34" charset="0"/>
                <a:ea typeface="IngoStem Bold" panose="020B0503020203020204" pitchFamily="34" charset="0"/>
              </a:defRPr>
            </a:lvl4pPr>
            <a:lvl5pPr>
              <a:defRPr b="1" i="0">
                <a:latin typeface="IngoStem Bold" panose="020B0503020203020204" pitchFamily="34" charset="0"/>
                <a:ea typeface="IngoStem Bold" panose="020B0503020203020204" pitchFamily="34" charset="0"/>
              </a:defRPr>
            </a:lvl5pPr>
          </a:lstStyle>
          <a:p>
            <a:pPr lvl="0"/>
            <a:r>
              <a:rPr lang="ru-RU" dirty="0"/>
              <a:t>Заголовок</a:t>
            </a:r>
          </a:p>
        </p:txBody>
      </p:sp>
    </p:spTree>
    <p:extLst>
      <p:ext uri="{BB962C8B-B14F-4D97-AF65-F5344CB8AC3E}">
        <p14:creationId xmlns:p14="http://schemas.microsoft.com/office/powerpoint/2010/main" val="4065371716"/>
      </p:ext>
    </p:extLst>
  </p:cSld>
  <p:clrMapOvr>
    <a:masterClrMapping/>
  </p:clrMapOvr>
  <p:extLst>
    <p:ext uri="{DCECCB84-F9BA-43D5-87BE-67443E8EF086}">
      <p15:sldGuideLst xmlns:p15="http://schemas.microsoft.com/office/powerpoint/2012/main">
        <p15:guide id="1" orient="horz" pos="2823">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4D729-6207-4BBB-ADF6-254F1E174469}" type="datetimeFigureOut">
              <a:rPr lang="ru-RU" smtClean="0"/>
              <a:t>13.04.2026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DA864C-E672-42D6-ACC9-6628370F230F}" type="slidenum">
              <a:rPr lang="ru-RU" smtClean="0"/>
              <a:t>‹#›</a:t>
            </a:fld>
            <a:endParaRPr lang="ru-RU"/>
          </a:p>
        </p:txBody>
      </p:sp>
    </p:spTree>
    <p:extLst>
      <p:ext uri="{BB962C8B-B14F-4D97-AF65-F5344CB8AC3E}">
        <p14:creationId xmlns:p14="http://schemas.microsoft.com/office/powerpoint/2010/main" val="54875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6.wdp"/><Relationship Id="rId18" Type="http://schemas.openxmlformats.org/officeDocument/2006/relationships/image" Target="../media/image16.png"/><Relationship Id="rId26" Type="http://schemas.openxmlformats.org/officeDocument/2006/relationships/image" Target="../media/image21.png"/><Relationship Id="rId3" Type="http://schemas.microsoft.com/office/2007/relationships/hdphoto" Target="../media/hdphoto1.wdp"/><Relationship Id="rId21" Type="http://schemas.openxmlformats.org/officeDocument/2006/relationships/image" Target="../media/image18.png"/><Relationship Id="rId7" Type="http://schemas.microsoft.com/office/2007/relationships/hdphoto" Target="../media/hdphoto3.wdp"/><Relationship Id="rId12" Type="http://schemas.openxmlformats.org/officeDocument/2006/relationships/image" Target="../media/image13.png"/><Relationship Id="rId17" Type="http://schemas.microsoft.com/office/2007/relationships/hdphoto" Target="../media/hdphoto8.wdp"/><Relationship Id="rId25" Type="http://schemas.openxmlformats.org/officeDocument/2006/relationships/image" Target="../media/image20.png"/><Relationship Id="rId2" Type="http://schemas.openxmlformats.org/officeDocument/2006/relationships/image" Target="../media/image8.png"/><Relationship Id="rId16" Type="http://schemas.openxmlformats.org/officeDocument/2006/relationships/image" Target="../media/image15.png"/><Relationship Id="rId20" Type="http://schemas.microsoft.com/office/2007/relationships/hdphoto" Target="../media/hdphoto9.wdp"/><Relationship Id="rId1" Type="http://schemas.openxmlformats.org/officeDocument/2006/relationships/slideLayout" Target="../slideLayouts/slideLayout1.xml"/><Relationship Id="rId6" Type="http://schemas.openxmlformats.org/officeDocument/2006/relationships/image" Target="../media/image10.png"/><Relationship Id="rId11" Type="http://schemas.microsoft.com/office/2007/relationships/hdphoto" Target="../media/hdphoto5.wdp"/><Relationship Id="rId24" Type="http://schemas.microsoft.com/office/2007/relationships/hdphoto" Target="../media/hdphoto11.wdp"/><Relationship Id="rId5" Type="http://schemas.microsoft.com/office/2007/relationships/hdphoto" Target="../media/hdphoto2.wdp"/><Relationship Id="rId15" Type="http://schemas.microsoft.com/office/2007/relationships/hdphoto" Target="../media/hdphoto7.wdp"/><Relationship Id="rId23" Type="http://schemas.openxmlformats.org/officeDocument/2006/relationships/image" Target="../media/image19.png"/><Relationship Id="rId10" Type="http://schemas.openxmlformats.org/officeDocument/2006/relationships/image" Target="../media/image12.png"/><Relationship Id="rId19" Type="http://schemas.openxmlformats.org/officeDocument/2006/relationships/image" Target="../media/image17.png"/><Relationship Id="rId4" Type="http://schemas.openxmlformats.org/officeDocument/2006/relationships/image" Target="../media/image9.png"/><Relationship Id="rId9" Type="http://schemas.microsoft.com/office/2007/relationships/hdphoto" Target="../media/hdphoto4.wdp"/><Relationship Id="rId14" Type="http://schemas.openxmlformats.org/officeDocument/2006/relationships/image" Target="../media/image14.png"/><Relationship Id="rId22" Type="http://schemas.microsoft.com/office/2007/relationships/hdphoto" Target="../media/hdphoto10.wdp"/></Relationships>
</file>

<file path=ppt/slides/_rels/slide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jp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1.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46.png"/><Relationship Id="rId5" Type="http://schemas.openxmlformats.org/officeDocument/2006/relationships/image" Target="../media/image30.png"/><Relationship Id="rId10" Type="http://schemas.openxmlformats.org/officeDocument/2006/relationships/image" Target="../media/image45.png"/><Relationship Id="rId4" Type="http://schemas.openxmlformats.org/officeDocument/2006/relationships/image" Target="../media/image29.jp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5.xm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svg"/><Relationship Id="rId2" Type="http://schemas.openxmlformats.org/officeDocument/2006/relationships/notesSlide" Target="../notesSlides/notesSlide14.xml"/><Relationship Id="rId16" Type="http://schemas.openxmlformats.org/officeDocument/2006/relationships/image" Target="../media/image66.png"/><Relationship Id="rId1" Type="http://schemas.openxmlformats.org/officeDocument/2006/relationships/slideLayout" Target="../slideLayouts/slideLayout17.xml"/><Relationship Id="rId6" Type="http://schemas.openxmlformats.org/officeDocument/2006/relationships/image" Target="../media/image56.svg"/><Relationship Id="rId11" Type="http://schemas.openxmlformats.org/officeDocument/2006/relationships/image" Target="../media/image61.svg"/><Relationship Id="rId5" Type="http://schemas.openxmlformats.org/officeDocument/2006/relationships/image" Target="../media/image55.png"/><Relationship Id="rId15" Type="http://schemas.openxmlformats.org/officeDocument/2006/relationships/image" Target="../media/image65.sv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 Id="rId14" Type="http://schemas.openxmlformats.org/officeDocument/2006/relationships/image" Target="../media/image64.svg"/></Relationships>
</file>

<file path=ppt/slides/_rels/slide24.xml.rels><?xml version="1.0" encoding="UTF-8" standalone="yes"?>
<Relationships xmlns="http://schemas.openxmlformats.org/package/2006/relationships"><Relationship Id="rId8" Type="http://schemas.openxmlformats.org/officeDocument/2006/relationships/image" Target="../media/image70.svg"/><Relationship Id="rId13" Type="http://schemas.openxmlformats.org/officeDocument/2006/relationships/image" Target="../media/image75.png"/><Relationship Id="rId3" Type="http://schemas.openxmlformats.org/officeDocument/2006/relationships/image" Target="../media/image67.png"/><Relationship Id="rId7" Type="http://schemas.openxmlformats.org/officeDocument/2006/relationships/image" Target="../media/image69.png"/><Relationship Id="rId12" Type="http://schemas.openxmlformats.org/officeDocument/2006/relationships/image" Target="../media/image74.sv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64.svg"/><Relationship Id="rId11" Type="http://schemas.openxmlformats.org/officeDocument/2006/relationships/image" Target="../media/image73.png"/><Relationship Id="rId5" Type="http://schemas.openxmlformats.org/officeDocument/2006/relationships/image" Target="../media/image63.png"/><Relationship Id="rId15" Type="http://schemas.openxmlformats.org/officeDocument/2006/relationships/image" Target="../media/image66.png"/><Relationship Id="rId10" Type="http://schemas.openxmlformats.org/officeDocument/2006/relationships/image" Target="../media/image72.svg"/><Relationship Id="rId4" Type="http://schemas.openxmlformats.org/officeDocument/2006/relationships/image" Target="../media/image68.svg"/><Relationship Id="rId9" Type="http://schemas.openxmlformats.org/officeDocument/2006/relationships/image" Target="../media/image71.svg"/><Relationship Id="rId14" Type="http://schemas.openxmlformats.org/officeDocument/2006/relationships/image" Target="../media/image76.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Рисунок 26"/>
          <p:cNvPicPr>
            <a:picLocks noChangeAspect="1"/>
          </p:cNvPicPr>
          <p:nvPr/>
        </p:nvPicPr>
        <p:blipFill rotWithShape="1">
          <a:blip r:embed="rId2">
            <a:extLst>
              <a:ext uri="{BEBA8EAE-BF5A-486C-A8C5-ECC9F3942E4B}">
                <a14:imgProps xmlns:a14="http://schemas.microsoft.com/office/drawing/2010/main">
                  <a14:imgLayer r:embed="rId3">
                    <a14:imgEffect>
                      <a14:saturation sat="75000"/>
                    </a14:imgEffect>
                    <a14:imgEffect>
                      <a14:brightnessContrast bright="4000" contrast="30000"/>
                    </a14:imgEffect>
                  </a14:imgLayer>
                </a14:imgProps>
              </a:ext>
              <a:ext uri="{28A0092B-C50C-407E-A947-70E740481C1C}">
                <a14:useLocalDpi xmlns:a14="http://schemas.microsoft.com/office/drawing/2010/main" val="0"/>
              </a:ext>
            </a:extLst>
          </a:blip>
          <a:srcRect l="33650" t="29692" r="16348" b="11246"/>
          <a:stretch/>
        </p:blipFill>
        <p:spPr>
          <a:xfrm>
            <a:off x="-34834" y="-17417"/>
            <a:ext cx="12258919" cy="6883438"/>
          </a:xfrm>
          <a:prstGeom prst="rect">
            <a:avLst/>
          </a:prstGeom>
        </p:spPr>
      </p:pic>
      <p:sp>
        <p:nvSpPr>
          <p:cNvPr id="11" name="TextBox 10"/>
          <p:cNvSpPr txBox="1"/>
          <p:nvPr/>
        </p:nvSpPr>
        <p:spPr>
          <a:xfrm>
            <a:off x="6485407" y="3339771"/>
            <a:ext cx="5322886" cy="1446550"/>
          </a:xfrm>
          <a:prstGeom prst="rect">
            <a:avLst/>
          </a:prstGeom>
          <a:noFill/>
          <a:effectLst>
            <a:outerShdw blurRad="190500" dist="38100" dir="5400000" sx="105000" sy="105000" algn="t" rotWithShape="0">
              <a:prstClr val="black">
                <a:alpha val="40000"/>
              </a:prstClr>
            </a:outerShdw>
          </a:effectLst>
        </p:spPr>
        <p:txBody>
          <a:bodyPr wrap="square" rtlCol="0">
            <a:spAutoFit/>
          </a:bodyPr>
          <a:lstStyle/>
          <a:p>
            <a:pPr algn="ctr"/>
            <a:r>
              <a:rPr lang="ru-RU" sz="4400" dirty="0">
                <a:solidFill>
                  <a:schemeClr val="bg1"/>
                </a:solidFill>
                <a:latin typeface="Tahoma (Заголовки)"/>
              </a:rPr>
              <a:t>СТРАХОВАНИЕ В ПУТЕШЕСТВИИ</a:t>
            </a:r>
          </a:p>
        </p:txBody>
      </p:sp>
      <p:grpSp>
        <p:nvGrpSpPr>
          <p:cNvPr id="10" name="Группа 9"/>
          <p:cNvGrpSpPr/>
          <p:nvPr/>
        </p:nvGrpSpPr>
        <p:grpSpPr>
          <a:xfrm>
            <a:off x="6817060" y="5348802"/>
            <a:ext cx="4811385" cy="144000"/>
            <a:chOff x="6817060" y="5348802"/>
            <a:chExt cx="4811385" cy="144000"/>
          </a:xfrm>
          <a:solidFill>
            <a:schemeClr val="bg1"/>
          </a:solidFill>
        </p:grpSpPr>
        <p:cxnSp>
          <p:nvCxnSpPr>
            <p:cNvPr id="21" name="Прямая соединительная линия 20"/>
            <p:cNvCxnSpPr/>
            <p:nvPr/>
          </p:nvCxnSpPr>
          <p:spPr>
            <a:xfrm>
              <a:off x="6923820" y="5422126"/>
              <a:ext cx="464400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Овал 22"/>
            <p:cNvSpPr/>
            <p:nvPr/>
          </p:nvSpPr>
          <p:spPr>
            <a:xfrm>
              <a:off x="6817060" y="5348802"/>
              <a:ext cx="144000" cy="14400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11484445" y="5348802"/>
              <a:ext cx="144000" cy="144000"/>
            </a:xfrm>
            <a:prstGeom prst="ellipse">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19" name="Рисунок 18"/>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8939820" y="5560766"/>
            <a:ext cx="612000" cy="612000"/>
          </a:xfrm>
          <a:prstGeom prst="rect">
            <a:avLst/>
          </a:prstGeom>
          <a:effectLst/>
        </p:spPr>
      </p:pic>
      <p:pic>
        <p:nvPicPr>
          <p:cNvPr id="20" name="Рисунок 19"/>
          <p:cNvPicPr>
            <a:picLocks noChangeAspect="1"/>
          </p:cNvPicPr>
          <p:nvPr/>
        </p:nvPicPr>
        <p:blipFill>
          <a:blip r:embed="rId6" cstate="print">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tretch>
            <a:fillRect/>
          </a:stretch>
        </p:blipFill>
        <p:spPr>
          <a:xfrm>
            <a:off x="10926120" y="5633732"/>
            <a:ext cx="612000" cy="612000"/>
          </a:xfrm>
          <a:prstGeom prst="rect">
            <a:avLst/>
          </a:prstGeom>
          <a:effectLst/>
        </p:spPr>
      </p:pic>
      <p:pic>
        <p:nvPicPr>
          <p:cNvPr id="2" name="Рисунок 1"/>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brightnessContrast bright="100000" contrast="-70000"/>
                    </a14:imgEffect>
                  </a14:imgLayer>
                </a14:imgProps>
              </a:ext>
              <a:ext uri="{28A0092B-C50C-407E-A947-70E740481C1C}">
                <a14:useLocalDpi xmlns:a14="http://schemas.microsoft.com/office/drawing/2010/main" val="0"/>
              </a:ext>
            </a:extLst>
          </a:blip>
          <a:stretch>
            <a:fillRect/>
          </a:stretch>
        </p:blipFill>
        <p:spPr>
          <a:xfrm>
            <a:off x="6897149" y="5569231"/>
            <a:ext cx="618666" cy="618666"/>
          </a:xfrm>
          <a:prstGeom prst="rect">
            <a:avLst/>
          </a:prstGeom>
          <a:effectLst/>
        </p:spPr>
      </p:pic>
      <p:pic>
        <p:nvPicPr>
          <p:cNvPr id="5" name="Рисунок 4"/>
          <p:cNvPicPr>
            <a:picLocks noChangeAspect="1"/>
          </p:cNvPicPr>
          <p:nvPr/>
        </p:nvPicPr>
        <p:blipFill>
          <a:blip r:embed="rId10" cstate="print">
            <a:lum bright="70000" contrast="-70000"/>
            <a:extLst>
              <a:ext uri="{BEBA8EAE-BF5A-486C-A8C5-ECC9F3942E4B}">
                <a14:imgProps xmlns:a14="http://schemas.microsoft.com/office/drawing/2010/main">
                  <a14:imgLayer r:embed="rId11">
                    <a14:imgEffect>
                      <a14:brightnessContrast bright="100000" contrast="-70000"/>
                    </a14:imgEffect>
                  </a14:imgLayer>
                </a14:imgProps>
              </a:ext>
              <a:ext uri="{28A0092B-C50C-407E-A947-70E740481C1C}">
                <a14:useLocalDpi xmlns:a14="http://schemas.microsoft.com/office/drawing/2010/main" val="0"/>
              </a:ext>
            </a:extLst>
          </a:blip>
          <a:stretch>
            <a:fillRect/>
          </a:stretch>
        </p:blipFill>
        <p:spPr>
          <a:xfrm>
            <a:off x="7821207" y="5560766"/>
            <a:ext cx="684966" cy="684966"/>
          </a:xfrm>
          <a:prstGeom prst="rect">
            <a:avLst/>
          </a:prstGeom>
          <a:effectLst/>
        </p:spPr>
      </p:pic>
      <p:pic>
        <p:nvPicPr>
          <p:cNvPr id="9" name="Рисунок 8"/>
          <p:cNvPicPr>
            <a:picLocks noChangeAspect="1"/>
          </p:cNvPicPr>
          <p:nvPr/>
        </p:nvPicPr>
        <p:blipFill>
          <a:blip r:embed="rId12" cstate="print">
            <a:lum bright="70000" contrast="-70000"/>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9982767" y="5560766"/>
            <a:ext cx="612000" cy="612000"/>
          </a:xfrm>
          <a:prstGeom prst="rect">
            <a:avLst/>
          </a:prstGeom>
          <a:effectLst/>
        </p:spPr>
      </p:pic>
      <p:pic>
        <p:nvPicPr>
          <p:cNvPr id="26" name="Рисунок 25"/>
          <p:cNvPicPr>
            <a:picLocks noChangeAspect="1"/>
          </p:cNvPicPr>
          <p:nvPr/>
        </p:nvPicPr>
        <p:blipFill rotWithShape="1">
          <a:blip r:embed="rId14">
            <a:extLst>
              <a:ext uri="{BEBA8EAE-BF5A-486C-A8C5-ECC9F3942E4B}">
                <a14:imgProps xmlns:a14="http://schemas.microsoft.com/office/drawing/2010/main">
                  <a14:imgLayer r:embed="rId15">
                    <a14:imgEffect>
                      <a14:brightnessContrast contrast="31000"/>
                    </a14:imgEffect>
                  </a14:imgLayer>
                </a14:imgProps>
              </a:ext>
              <a:ext uri="{28A0092B-C50C-407E-A947-70E740481C1C}">
                <a14:useLocalDpi xmlns:a14="http://schemas.microsoft.com/office/drawing/2010/main" val="0"/>
              </a:ext>
            </a:extLst>
          </a:blip>
          <a:srcRect r="1949"/>
          <a:stretch/>
        </p:blipFill>
        <p:spPr>
          <a:xfrm>
            <a:off x="1661662" y="3367633"/>
            <a:ext cx="3255575" cy="3240000"/>
          </a:xfrm>
          <a:prstGeom prst="rect">
            <a:avLst/>
          </a:prstGeom>
          <a:effectLst>
            <a:outerShdw blurRad="190500" dist="38100" dir="5400000" sx="105000" sy="105000" algn="t" rotWithShape="0">
              <a:prstClr val="black">
                <a:alpha val="40000"/>
              </a:prstClr>
            </a:outerShdw>
          </a:effectLst>
        </p:spPr>
      </p:pic>
      <p:pic>
        <p:nvPicPr>
          <p:cNvPr id="28" name="Рисунок 27"/>
          <p:cNvPicPr>
            <a:picLocks noChangeAspect="1"/>
          </p:cNvPicPr>
          <p:nvPr/>
        </p:nvPicPr>
        <p:blipFill rotWithShape="1">
          <a:blip r:embed="rId16">
            <a:extLst>
              <a:ext uri="{BEBA8EAE-BF5A-486C-A8C5-ECC9F3942E4B}">
                <a14:imgProps xmlns:a14="http://schemas.microsoft.com/office/drawing/2010/main">
                  <a14:imgLayer r:embed="rId17">
                    <a14:imgEffect>
                      <a14:brightnessContrast bright="-7000"/>
                    </a14:imgEffect>
                  </a14:imgLayer>
                </a14:imgProps>
              </a:ext>
              <a:ext uri="{28A0092B-C50C-407E-A947-70E740481C1C}">
                <a14:useLocalDpi xmlns:a14="http://schemas.microsoft.com/office/drawing/2010/main" val="0"/>
              </a:ext>
            </a:extLst>
          </a:blip>
          <a:srcRect l="13360" r="24272"/>
          <a:stretch/>
        </p:blipFill>
        <p:spPr>
          <a:xfrm>
            <a:off x="-192594" y="1589735"/>
            <a:ext cx="3233153" cy="3240000"/>
          </a:xfrm>
          <a:prstGeom prst="rect">
            <a:avLst/>
          </a:prstGeom>
          <a:effectLst>
            <a:outerShdw blurRad="190500" dist="38100" dir="5400000" sx="105000" sy="105000" algn="t" rotWithShape="0">
              <a:prstClr val="black">
                <a:alpha val="40000"/>
              </a:prstClr>
            </a:outerShdw>
          </a:effectLst>
        </p:spPr>
      </p:pic>
      <p:pic>
        <p:nvPicPr>
          <p:cNvPr id="30" name="Рисунок 29"/>
          <p:cNvPicPr>
            <a:picLocks noChangeAspect="1"/>
          </p:cNvPicPr>
          <p:nvPr/>
        </p:nvPicPr>
        <p:blipFill rotWithShape="1">
          <a:blip r:embed="rId18" cstate="print">
            <a:extLst>
              <a:ext uri="{28A0092B-C50C-407E-A947-70E740481C1C}">
                <a14:useLocalDpi xmlns:a14="http://schemas.microsoft.com/office/drawing/2010/main" val="0"/>
              </a:ext>
            </a:extLst>
          </a:blip>
          <a:srcRect l="26940" t="11783" b="1396"/>
          <a:stretch/>
        </p:blipFill>
        <p:spPr>
          <a:xfrm>
            <a:off x="5211291" y="-251316"/>
            <a:ext cx="3268991" cy="3240000"/>
          </a:xfrm>
          <a:prstGeom prst="rect">
            <a:avLst/>
          </a:prstGeom>
          <a:effectLst>
            <a:outerShdw blurRad="190500" dist="38100" dir="5400000" sx="105000" sy="105000" algn="t" rotWithShape="0">
              <a:prstClr val="black">
                <a:alpha val="40000"/>
              </a:prstClr>
            </a:outerShdw>
          </a:effectLst>
        </p:spPr>
      </p:pic>
      <p:pic>
        <p:nvPicPr>
          <p:cNvPr id="31" name="Рисунок 30"/>
          <p:cNvPicPr>
            <a:picLocks noChangeAspect="1"/>
          </p:cNvPicPr>
          <p:nvPr/>
        </p:nvPicPr>
        <p:blipFill rotWithShape="1">
          <a:blip r:embed="rId19" cstate="print">
            <a:extLst>
              <a:ext uri="{BEBA8EAE-BF5A-486C-A8C5-ECC9F3942E4B}">
                <a14:imgProps xmlns:a14="http://schemas.microsoft.com/office/drawing/2010/main">
                  <a14:imgLayer r:embed="rId20">
                    <a14:imgEffect>
                      <a14:brightnessContrast bright="1000" contrast="22000"/>
                    </a14:imgEffect>
                  </a14:imgLayer>
                </a14:imgProps>
              </a:ext>
              <a:ext uri="{28A0092B-C50C-407E-A947-70E740481C1C}">
                <a14:useLocalDpi xmlns:a14="http://schemas.microsoft.com/office/drawing/2010/main" val="0"/>
              </a:ext>
            </a:extLst>
          </a:blip>
          <a:srcRect l="25757" t="8795" r="20120" b="5455"/>
          <a:stretch/>
        </p:blipFill>
        <p:spPr>
          <a:xfrm>
            <a:off x="-255969" y="-2012217"/>
            <a:ext cx="3271953" cy="3240000"/>
          </a:xfrm>
          <a:prstGeom prst="rect">
            <a:avLst/>
          </a:prstGeom>
          <a:effectLst>
            <a:outerShdw blurRad="190500" dist="38100" dir="5400000" sx="105000" sy="105000" algn="t" rotWithShape="0">
              <a:prstClr val="black">
                <a:alpha val="40000"/>
              </a:prstClr>
            </a:outerShdw>
          </a:effectLst>
        </p:spPr>
      </p:pic>
      <p:pic>
        <p:nvPicPr>
          <p:cNvPr id="32" name="Рисунок 31"/>
          <p:cNvPicPr>
            <a:picLocks noChangeAspect="1"/>
          </p:cNvPicPr>
          <p:nvPr/>
        </p:nvPicPr>
        <p:blipFill rotWithShape="1">
          <a:blip r:embed="rId21">
            <a:extLst>
              <a:ext uri="{BEBA8EAE-BF5A-486C-A8C5-ECC9F3942E4B}">
                <a14:imgProps xmlns:a14="http://schemas.microsoft.com/office/drawing/2010/main">
                  <a14:imgLayer r:embed="rId22">
                    <a14:imgEffect>
                      <a14:brightnessContrast contrast="26000"/>
                    </a14:imgEffect>
                  </a14:imgLayer>
                </a14:imgProps>
              </a:ext>
              <a:ext uri="{28A0092B-C50C-407E-A947-70E740481C1C}">
                <a14:useLocalDpi xmlns:a14="http://schemas.microsoft.com/office/drawing/2010/main" val="0"/>
              </a:ext>
            </a:extLst>
          </a:blip>
          <a:srcRect l="25517" r="11481"/>
          <a:stretch/>
        </p:blipFill>
        <p:spPr>
          <a:xfrm>
            <a:off x="1627607" y="-204673"/>
            <a:ext cx="3266056" cy="3240000"/>
          </a:xfrm>
          <a:prstGeom prst="rect">
            <a:avLst/>
          </a:prstGeom>
          <a:effectLst>
            <a:outerShdw blurRad="190500" dist="38100" dir="5400000" sx="105000" sy="105000" algn="t" rotWithShape="0">
              <a:prstClr val="black">
                <a:alpha val="40000"/>
              </a:prstClr>
            </a:outerShdw>
          </a:effectLst>
        </p:spPr>
      </p:pic>
      <p:pic>
        <p:nvPicPr>
          <p:cNvPr id="33" name="Рисунок 32"/>
          <p:cNvPicPr>
            <a:picLocks noChangeAspect="1"/>
          </p:cNvPicPr>
          <p:nvPr/>
        </p:nvPicPr>
        <p:blipFill rotWithShape="1">
          <a:blip r:embed="rId23" cstate="print">
            <a:extLst>
              <a:ext uri="{BEBA8EAE-BF5A-486C-A8C5-ECC9F3942E4B}">
                <a14:imgProps xmlns:a14="http://schemas.microsoft.com/office/drawing/2010/main">
                  <a14:imgLayer r:embed="rId24">
                    <a14:imgEffect>
                      <a14:brightnessContrast bright="1000" contrast="27000"/>
                    </a14:imgEffect>
                  </a14:imgLayer>
                </a14:imgProps>
              </a:ext>
              <a:ext uri="{28A0092B-C50C-407E-A947-70E740481C1C}">
                <a14:useLocalDpi xmlns:a14="http://schemas.microsoft.com/office/drawing/2010/main" val="0"/>
              </a:ext>
            </a:extLst>
          </a:blip>
          <a:srcRect l="26818" t="10945"/>
          <a:stretch/>
        </p:blipFill>
        <p:spPr>
          <a:xfrm>
            <a:off x="3476664" y="1571735"/>
            <a:ext cx="3192326" cy="3240000"/>
          </a:xfrm>
          <a:prstGeom prst="rect">
            <a:avLst/>
          </a:prstGeom>
          <a:effectLst>
            <a:outerShdw blurRad="190500" dist="38100" dir="5400000" sx="105000" sy="105000" algn="t" rotWithShape="0">
              <a:prstClr val="black">
                <a:alpha val="40000"/>
              </a:prstClr>
            </a:outerShdw>
          </a:effectLst>
        </p:spPr>
      </p:pic>
      <p:pic>
        <p:nvPicPr>
          <p:cNvPr id="34" name="Рисунок 33"/>
          <p:cNvPicPr>
            <a:picLocks noChangeAspect="1"/>
          </p:cNvPicPr>
          <p:nvPr/>
        </p:nvPicPr>
        <p:blipFill rotWithShape="1">
          <a:blip r:embed="rId25" cstate="print">
            <a:extLst>
              <a:ext uri="{BEBA8EAE-BF5A-486C-A8C5-ECC9F3942E4B}">
                <a14:imgProps xmlns:a14="http://schemas.microsoft.com/office/drawing/2010/main">
                  <a14:imgLayer r:embed="rId24">
                    <a14:imgEffect>
                      <a14:colorTemperature colorTemp="5900"/>
                    </a14:imgEffect>
                    <a14:imgEffect>
                      <a14:saturation sat="33000"/>
                    </a14:imgEffect>
                    <a14:imgEffect>
                      <a14:brightnessContrast bright="34000" contrast="63000"/>
                    </a14:imgEffect>
                  </a14:imgLayer>
                </a14:imgProps>
              </a:ext>
              <a:ext uri="{28A0092B-C50C-407E-A947-70E740481C1C}">
                <a14:useLocalDpi xmlns:a14="http://schemas.microsoft.com/office/drawing/2010/main" val="0"/>
              </a:ext>
            </a:extLst>
          </a:blip>
          <a:srcRect l="26818" t="10945"/>
          <a:stretch/>
        </p:blipFill>
        <p:spPr>
          <a:xfrm>
            <a:off x="3445960" y="-2011289"/>
            <a:ext cx="3192326" cy="3240000"/>
          </a:xfrm>
          <a:prstGeom prst="rect">
            <a:avLst/>
          </a:prstGeom>
        </p:spPr>
      </p:pic>
      <p:pic>
        <p:nvPicPr>
          <p:cNvPr id="36" name="Рисунок 35"/>
          <p:cNvPicPr>
            <a:picLocks noChangeAspect="1"/>
          </p:cNvPicPr>
          <p:nvPr/>
        </p:nvPicPr>
        <p:blipFill rotWithShape="1">
          <a:blip r:embed="rId25" cstate="print">
            <a:extLst>
              <a:ext uri="{BEBA8EAE-BF5A-486C-A8C5-ECC9F3942E4B}">
                <a14:imgProps xmlns:a14="http://schemas.microsoft.com/office/drawing/2010/main">
                  <a14:imgLayer r:embed="rId24">
                    <a14:imgEffect>
                      <a14:colorTemperature colorTemp="5900"/>
                    </a14:imgEffect>
                    <a14:imgEffect>
                      <a14:saturation sat="33000"/>
                    </a14:imgEffect>
                    <a14:imgEffect>
                      <a14:brightnessContrast bright="34000" contrast="63000"/>
                    </a14:imgEffect>
                  </a14:imgLayer>
                </a14:imgProps>
              </a:ext>
              <a:ext uri="{28A0092B-C50C-407E-A947-70E740481C1C}">
                <a14:useLocalDpi xmlns:a14="http://schemas.microsoft.com/office/drawing/2010/main" val="0"/>
              </a:ext>
            </a:extLst>
          </a:blip>
          <a:srcRect l="26818" t="10945"/>
          <a:stretch/>
        </p:blipFill>
        <p:spPr>
          <a:xfrm>
            <a:off x="-1997447" y="-182973"/>
            <a:ext cx="3192326" cy="3240000"/>
          </a:xfrm>
          <a:prstGeom prst="rect">
            <a:avLst/>
          </a:prstGeom>
        </p:spPr>
      </p:pic>
      <p:pic>
        <p:nvPicPr>
          <p:cNvPr id="37" name="Рисунок 36"/>
          <p:cNvPicPr>
            <a:picLocks noChangeAspect="1"/>
          </p:cNvPicPr>
          <p:nvPr/>
        </p:nvPicPr>
        <p:blipFill rotWithShape="1">
          <a:blip r:embed="rId25" cstate="print">
            <a:extLst>
              <a:ext uri="{BEBA8EAE-BF5A-486C-A8C5-ECC9F3942E4B}">
                <a14:imgProps xmlns:a14="http://schemas.microsoft.com/office/drawing/2010/main">
                  <a14:imgLayer r:embed="rId24">
                    <a14:imgEffect>
                      <a14:colorTemperature colorTemp="5900"/>
                    </a14:imgEffect>
                    <a14:imgEffect>
                      <a14:saturation sat="33000"/>
                    </a14:imgEffect>
                    <a14:imgEffect>
                      <a14:brightnessContrast bright="34000" contrast="63000"/>
                    </a14:imgEffect>
                  </a14:imgLayer>
                </a14:imgProps>
              </a:ext>
              <a:ext uri="{28A0092B-C50C-407E-A947-70E740481C1C}">
                <a14:useLocalDpi xmlns:a14="http://schemas.microsoft.com/office/drawing/2010/main" val="0"/>
              </a:ext>
            </a:extLst>
          </a:blip>
          <a:srcRect l="26818" t="10945"/>
          <a:stretch/>
        </p:blipFill>
        <p:spPr>
          <a:xfrm rot="10800000">
            <a:off x="7053287" y="-2012217"/>
            <a:ext cx="3192326" cy="3240000"/>
          </a:xfrm>
          <a:prstGeom prst="rect">
            <a:avLst/>
          </a:prstGeom>
        </p:spPr>
      </p:pic>
      <p:pic>
        <p:nvPicPr>
          <p:cNvPr id="3" name="Рисунок 2"/>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633704" y="3030349"/>
            <a:ext cx="2836293" cy="421662"/>
          </a:xfrm>
          <a:prstGeom prst="rect">
            <a:avLst/>
          </a:prstGeom>
        </p:spPr>
      </p:pic>
    </p:spTree>
    <p:extLst>
      <p:ext uri="{BB962C8B-B14F-4D97-AF65-F5344CB8AC3E}">
        <p14:creationId xmlns:p14="http://schemas.microsoft.com/office/powerpoint/2010/main" val="411437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8B5CDB0F-D29C-49D6-922D-B032CFA03771}"/>
              </a:ext>
            </a:extLst>
          </p:cNvPr>
          <p:cNvSpPr>
            <a:spLocks noGrp="1"/>
          </p:cNvSpPr>
          <p:nvPr>
            <p:ph type="body" sz="quarter" idx="13"/>
          </p:nvPr>
        </p:nvSpPr>
        <p:spPr/>
        <p:txBody>
          <a:bodyPr/>
          <a:lstStyle/>
          <a:p>
            <a:r>
              <a:rPr lang="ru-RU" dirty="0"/>
              <a:t>Страхование путешествующих</a:t>
            </a:r>
          </a:p>
        </p:txBody>
      </p:sp>
      <p:sp>
        <p:nvSpPr>
          <p:cNvPr id="4" name="Заголовок 3">
            <a:extLst>
              <a:ext uri="{FF2B5EF4-FFF2-40B4-BE49-F238E27FC236}">
                <a16:creationId xmlns:a16="http://schemas.microsoft.com/office/drawing/2014/main" id="{02ACB90D-0E14-44C2-8B89-C20A4BAD5886}"/>
              </a:ext>
            </a:extLst>
          </p:cNvPr>
          <p:cNvSpPr>
            <a:spLocks noGrp="1"/>
          </p:cNvSpPr>
          <p:nvPr>
            <p:ph type="title"/>
          </p:nvPr>
        </p:nvSpPr>
        <p:spPr>
          <a:xfrm>
            <a:off x="923626" y="263121"/>
            <a:ext cx="9758362" cy="555252"/>
          </a:xfrm>
        </p:spPr>
        <p:txBody>
          <a:bodyPr>
            <a:noAutofit/>
          </a:bodyPr>
          <a:lstStyle/>
          <a:p>
            <a:pPr algn="ctr"/>
            <a:r>
              <a:rPr lang="ru-RU" sz="2400" dirty="0">
                <a:solidFill>
                  <a:srgbClr val="1B4595"/>
                </a:solidFill>
                <a:latin typeface="Tahoma" panose="020B0604030504040204" pitchFamily="34" charset="0"/>
                <a:ea typeface="Tahoma" panose="020B0604030504040204" pitchFamily="34" charset="0"/>
                <a:cs typeface="Tahoma" panose="020B0604030504040204" pitchFamily="34" charset="0"/>
              </a:rPr>
              <a:t>Продукты по страхованию путешествующих</a:t>
            </a:r>
          </a:p>
        </p:txBody>
      </p:sp>
      <p:sp>
        <p:nvSpPr>
          <p:cNvPr id="5" name="Прямоугольник 4">
            <a:extLst>
              <a:ext uri="{FF2B5EF4-FFF2-40B4-BE49-F238E27FC236}">
                <a16:creationId xmlns:a16="http://schemas.microsoft.com/office/drawing/2014/main" id="{9EE0FDC0-AB6E-42AC-B728-C0770EDB1ABD}"/>
              </a:ext>
            </a:extLst>
          </p:cNvPr>
          <p:cNvSpPr/>
          <p:nvPr/>
        </p:nvSpPr>
        <p:spPr>
          <a:xfrm>
            <a:off x="372000" y="609296"/>
            <a:ext cx="6096541" cy="369332"/>
          </a:xfrm>
          <a:prstGeom prst="rect">
            <a:avLst/>
          </a:prstGeom>
        </p:spPr>
        <p:txBody>
          <a:bodyPr wrap="none">
            <a:spAutoFit/>
          </a:bodyPr>
          <a:lstStyle/>
          <a:p>
            <a:pPr>
              <a:spcAft>
                <a:spcPts val="0"/>
              </a:spcAft>
            </a:pPr>
            <a:r>
              <a:rPr lang="ru-RU" b="1" i="1" dirty="0">
                <a:solidFill>
                  <a:schemeClr val="accent1"/>
                </a:solidFill>
                <a:latin typeface="Calibri" panose="020F0502020204030204" pitchFamily="34" charset="0"/>
                <a:ea typeface="Calibri" panose="020F0502020204030204" pitchFamily="34" charset="0"/>
              </a:rPr>
              <a:t>Страхование медицинских расходов при выезде за рубеж</a:t>
            </a:r>
          </a:p>
        </p:txBody>
      </p:sp>
      <p:sp>
        <p:nvSpPr>
          <p:cNvPr id="10" name="object 35">
            <a:extLst>
              <a:ext uri="{FF2B5EF4-FFF2-40B4-BE49-F238E27FC236}">
                <a16:creationId xmlns:a16="http://schemas.microsoft.com/office/drawing/2014/main" id="{F79CAF5D-B686-4A20-8169-11E8B5B8F4B2}"/>
              </a:ext>
            </a:extLst>
          </p:cNvPr>
          <p:cNvSpPr txBox="1"/>
          <p:nvPr/>
        </p:nvSpPr>
        <p:spPr>
          <a:xfrm>
            <a:off x="480000" y="856921"/>
            <a:ext cx="18016204" cy="8761909"/>
          </a:xfrm>
          <a:prstGeom prst="rect">
            <a:avLst/>
          </a:prstGeom>
        </p:spPr>
        <p:txBody>
          <a:bodyPr vert="horz" wrap="square" lIns="0" tIns="88265" rIns="0" bIns="0" rtlCol="0">
            <a:noAutofit/>
          </a:bodyPr>
          <a:lstStyle/>
          <a:p>
            <a:r>
              <a:rPr lang="ru-RU" sz="1200" b="1" u="sng" spc="-10" dirty="0">
                <a:solidFill>
                  <a:srgbClr val="004BBA"/>
                </a:solidFill>
                <a:latin typeface="Tahoma"/>
                <a:cs typeface="Tahoma"/>
              </a:rPr>
              <a:t>Что покрывается?</a:t>
            </a:r>
          </a:p>
          <a:p>
            <a:r>
              <a:rPr lang="ru-RU" sz="1200" spc="-10" dirty="0">
                <a:solidFill>
                  <a:srgbClr val="004BBA"/>
                </a:solidFill>
                <a:latin typeface="Tahoma"/>
                <a:cs typeface="Tahoma"/>
              </a:rPr>
              <a:t>- амбулаторное лечение и лечение в стационаре, в том числе при заболевании </a:t>
            </a:r>
            <a:r>
              <a:rPr lang="ru-RU" sz="1200" spc="-10" dirty="0" err="1">
                <a:solidFill>
                  <a:srgbClr val="004BBA"/>
                </a:solidFill>
                <a:latin typeface="Tahoma"/>
                <a:cs typeface="Tahoma"/>
              </a:rPr>
              <a:t>коронавирусной</a:t>
            </a:r>
            <a:r>
              <a:rPr lang="ru-RU" sz="1200" spc="-10" dirty="0">
                <a:solidFill>
                  <a:srgbClr val="004BBA"/>
                </a:solidFill>
                <a:latin typeface="Tahoma"/>
                <a:cs typeface="Tahoma"/>
              </a:rPr>
              <a:t> инфекцией (при применении повышающего коэффициента),</a:t>
            </a:r>
          </a:p>
          <a:p>
            <a:r>
              <a:rPr lang="ru-RU" sz="1200" spc="-10" dirty="0">
                <a:solidFill>
                  <a:srgbClr val="004BBA"/>
                </a:solidFill>
                <a:latin typeface="Tahoma"/>
                <a:cs typeface="Tahoma"/>
              </a:rPr>
              <a:t>   аллергии, </a:t>
            </a:r>
            <a:r>
              <a:rPr lang="ru-RU" sz="1200" i="1" spc="-10" dirty="0">
                <a:solidFill>
                  <a:srgbClr val="004BBA"/>
                </a:solidFill>
                <a:latin typeface="Tahoma"/>
                <a:cs typeface="Tahoma"/>
              </a:rPr>
              <a:t>лихорадке Денге</a:t>
            </a:r>
          </a:p>
          <a:p>
            <a:r>
              <a:rPr lang="ru-RU" sz="1200" spc="-10" dirty="0">
                <a:solidFill>
                  <a:srgbClr val="004BBA"/>
                </a:solidFill>
                <a:latin typeface="Tahoma"/>
                <a:cs typeface="Tahoma"/>
              </a:rPr>
              <a:t>- купирование и лечение хронических заболеваний (в пределах 5% от страховой суммы)</a:t>
            </a:r>
          </a:p>
          <a:p>
            <a:r>
              <a:rPr lang="ru-RU" sz="1200" spc="-10" dirty="0">
                <a:solidFill>
                  <a:srgbClr val="004BBA"/>
                </a:solidFill>
                <a:latin typeface="Tahoma"/>
                <a:cs typeface="Tahoma"/>
              </a:rPr>
              <a:t>- оплата лечения при укусах насекомых и животных</a:t>
            </a:r>
          </a:p>
          <a:p>
            <a:r>
              <a:rPr lang="ru-RU" sz="1200" spc="-10" dirty="0">
                <a:solidFill>
                  <a:srgbClr val="004BBA"/>
                </a:solidFill>
                <a:latin typeface="Tahoma"/>
                <a:cs typeface="Tahoma"/>
              </a:rPr>
              <a:t>- оплата анализов и диагностических исследований</a:t>
            </a:r>
          </a:p>
          <a:p>
            <a:r>
              <a:rPr lang="ru-RU" sz="1200" spc="-10" dirty="0">
                <a:solidFill>
                  <a:srgbClr val="004BBA"/>
                </a:solidFill>
                <a:latin typeface="Tahoma"/>
                <a:cs typeface="Tahoma"/>
              </a:rPr>
              <a:t>- оплата предписанных врачом медикаментов </a:t>
            </a:r>
          </a:p>
          <a:p>
            <a:r>
              <a:rPr lang="ru-RU" sz="1200" spc="-10" dirty="0">
                <a:solidFill>
                  <a:srgbClr val="004BBA"/>
                </a:solidFill>
                <a:latin typeface="Tahoma"/>
                <a:cs typeface="Tahoma"/>
              </a:rPr>
              <a:t>- оплата предписанных врачом средств фиксации (гипс или бандаж) в пределах 150 у.е.</a:t>
            </a:r>
          </a:p>
          <a:p>
            <a:r>
              <a:rPr lang="ru-RU" sz="1200" spc="-10" dirty="0">
                <a:solidFill>
                  <a:srgbClr val="004BBA"/>
                </a:solidFill>
                <a:latin typeface="Tahoma"/>
                <a:cs typeface="Tahoma"/>
              </a:rPr>
              <a:t>- транспортировка к врачу или в больницу</a:t>
            </a:r>
          </a:p>
          <a:p>
            <a:r>
              <a:rPr lang="ru-RU" sz="1200" spc="-10" dirty="0">
                <a:solidFill>
                  <a:srgbClr val="004BBA"/>
                </a:solidFill>
                <a:latin typeface="Tahoma"/>
                <a:cs typeface="Tahoma"/>
              </a:rPr>
              <a:t>- транспортировка санитарной авиацией</a:t>
            </a:r>
          </a:p>
          <a:p>
            <a:r>
              <a:rPr lang="ru-RU" sz="1200" spc="-10" dirty="0">
                <a:solidFill>
                  <a:srgbClr val="004BBA"/>
                </a:solidFill>
                <a:latin typeface="Tahoma"/>
                <a:cs typeface="Tahoma"/>
              </a:rPr>
              <a:t>- медицинская транспортировка и эвакуация</a:t>
            </a:r>
          </a:p>
          <a:p>
            <a:r>
              <a:rPr lang="ru-RU" sz="1200" spc="-10" dirty="0">
                <a:solidFill>
                  <a:srgbClr val="004BBA"/>
                </a:solidFill>
                <a:latin typeface="Tahoma"/>
                <a:cs typeface="Tahoma"/>
              </a:rPr>
              <a:t>- возвращение домой несовершеннолетних детей Застрахованного</a:t>
            </a:r>
          </a:p>
          <a:p>
            <a:r>
              <a:rPr lang="ru-RU" sz="1200" spc="-10" dirty="0">
                <a:solidFill>
                  <a:srgbClr val="004BBA"/>
                </a:solidFill>
                <a:latin typeface="Tahoma"/>
                <a:cs typeface="Tahoma"/>
              </a:rPr>
              <a:t>- репатриация в случае смерти</a:t>
            </a:r>
          </a:p>
          <a:p>
            <a:r>
              <a:rPr lang="ru-RU" sz="1200" spc="-10" dirty="0">
                <a:solidFill>
                  <a:srgbClr val="004BBA"/>
                </a:solidFill>
                <a:latin typeface="Tahoma"/>
                <a:cs typeface="Tahoma"/>
              </a:rPr>
              <a:t>- возвращение застрахованного в случае госпитализации после окончания действия договора страхования</a:t>
            </a:r>
          </a:p>
          <a:p>
            <a:r>
              <a:rPr lang="ru-RU" sz="1200" spc="-10" dirty="0">
                <a:solidFill>
                  <a:srgbClr val="004BBA"/>
                </a:solidFill>
                <a:latin typeface="Tahoma"/>
                <a:cs typeface="Tahoma"/>
              </a:rPr>
              <a:t>- визит третьего лица в чрезвычайной ситуации с застрахованным в случае его госпитализации</a:t>
            </a:r>
          </a:p>
          <a:p>
            <a:r>
              <a:rPr lang="ru-RU" sz="1200" spc="-10" dirty="0">
                <a:solidFill>
                  <a:srgbClr val="004BBA"/>
                </a:solidFill>
                <a:latin typeface="Tahoma"/>
                <a:cs typeface="Tahoma"/>
              </a:rPr>
              <a:t>- экстренная стоматологическая помощь </a:t>
            </a:r>
            <a:r>
              <a:rPr lang="ru-RU" sz="1200" i="1" spc="-10" dirty="0">
                <a:solidFill>
                  <a:srgbClr val="004BBA"/>
                </a:solidFill>
                <a:latin typeface="Tahoma"/>
                <a:cs typeface="Tahoma"/>
              </a:rPr>
              <a:t>в пределах страховой суммы</a:t>
            </a:r>
          </a:p>
          <a:p>
            <a:r>
              <a:rPr lang="ru-RU" sz="1200" spc="-10" dirty="0">
                <a:solidFill>
                  <a:srgbClr val="004BBA"/>
                </a:solidFill>
                <a:latin typeface="Tahoma"/>
                <a:cs typeface="Tahoma"/>
              </a:rPr>
              <a:t>- оплата телефонных переговоров с Сервисным центром</a:t>
            </a:r>
          </a:p>
          <a:p>
            <a:pPr eaLnBrk="0" hangingPunct="0">
              <a:spcBef>
                <a:spcPts val="600"/>
              </a:spcBef>
            </a:pPr>
            <a:r>
              <a:rPr lang="ru-RU" sz="1200" b="1" u="sng" spc="-10" dirty="0">
                <a:solidFill>
                  <a:srgbClr val="004BBA"/>
                </a:solidFill>
                <a:latin typeface="Tahoma"/>
                <a:cs typeface="Tahoma"/>
              </a:rPr>
              <a:t>Плюсы полиса «Ингосстрах»</a:t>
            </a:r>
          </a:p>
          <a:p>
            <a:pPr marL="171450" indent="-171450" eaLnBrk="0" hangingPunct="0">
              <a:spcBef>
                <a:spcPct val="20000"/>
              </a:spcBef>
              <a:buFont typeface="Arial" panose="020B0604020202020204" pitchFamily="34" charset="0"/>
              <a:buChar char="•"/>
            </a:pPr>
            <a:r>
              <a:rPr lang="ru-RU" sz="1200" i="1" spc="-10" dirty="0">
                <a:solidFill>
                  <a:srgbClr val="004BBA"/>
                </a:solidFill>
                <a:latin typeface="Tahoma"/>
                <a:cs typeface="Tahoma"/>
              </a:rPr>
              <a:t>Отсутствие </a:t>
            </a:r>
            <a:r>
              <a:rPr lang="ru-RU" sz="1200" i="1" spc="-10" dirty="0" err="1">
                <a:solidFill>
                  <a:srgbClr val="004BBA"/>
                </a:solidFill>
                <a:latin typeface="Tahoma"/>
                <a:cs typeface="Tahoma"/>
              </a:rPr>
              <a:t>подлимитов</a:t>
            </a:r>
            <a:r>
              <a:rPr lang="ru-RU" sz="1200" i="1" spc="-10" dirty="0">
                <a:solidFill>
                  <a:srgbClr val="004BBA"/>
                </a:solidFill>
                <a:latin typeface="Tahoma"/>
                <a:cs typeface="Tahoma"/>
              </a:rPr>
              <a:t> по видам услуг, включенных в покрытие </a:t>
            </a:r>
            <a:r>
              <a:rPr lang="ru-RU" sz="1200" spc="-10" dirty="0">
                <a:solidFill>
                  <a:srgbClr val="004BBA"/>
                </a:solidFill>
                <a:latin typeface="Tahoma"/>
                <a:cs typeface="Tahoma"/>
              </a:rPr>
              <a:t>(транспортировка, эвакуация, репатриация оплачиваются в пределах страховой суммы)</a:t>
            </a:r>
          </a:p>
          <a:p>
            <a:pPr algn="just">
              <a:tabLst>
                <a:tab pos="4389438" algn="l"/>
              </a:tabLst>
            </a:pPr>
            <a:r>
              <a:rPr lang="ru-RU" sz="1100" spc="-10" dirty="0">
                <a:solidFill>
                  <a:srgbClr val="004BBA"/>
                </a:solidFill>
                <a:latin typeface="Tahoma"/>
                <a:cs typeface="Tahoma"/>
              </a:rPr>
              <a:t>Особенно актуально это условие становится в случае зубной боли (в большинстве страховых компаний стоматологические услуги установлен лимит 200-300 у.е.) </a:t>
            </a:r>
          </a:p>
          <a:p>
            <a:pPr algn="just">
              <a:tabLst>
                <a:tab pos="4389438" algn="l"/>
              </a:tabLst>
            </a:pPr>
            <a:r>
              <a:rPr lang="ru-RU" sz="1100" spc="-10" dirty="0">
                <a:solidFill>
                  <a:srgbClr val="004BBA"/>
                </a:solidFill>
                <a:latin typeface="Tahoma"/>
                <a:cs typeface="Tahoma"/>
              </a:rPr>
              <a:t>или необходимости организации транспортировки-медицинской репатриации Застрахованного – из-за ограничений в полётных программах стоимость таких услуг</a:t>
            </a:r>
          </a:p>
          <a:p>
            <a:pPr algn="just">
              <a:tabLst>
                <a:tab pos="4389438" algn="l"/>
              </a:tabLst>
            </a:pPr>
            <a:r>
              <a:rPr lang="ru-RU" sz="1100" spc="-10" dirty="0">
                <a:solidFill>
                  <a:srgbClr val="004BBA"/>
                </a:solidFill>
                <a:latin typeface="Tahoma"/>
                <a:cs typeface="Tahoma"/>
              </a:rPr>
              <a:t>в настоящее время выросла кратно и превышает лимиты в 5-10 тыс. у.е., которые также встречаются в программах некоторых Страховщиков. </a:t>
            </a:r>
          </a:p>
          <a:p>
            <a:pPr marL="171450" indent="-171450" algn="just">
              <a:spcBef>
                <a:spcPts val="600"/>
              </a:spcBef>
              <a:buFont typeface="Arial" panose="020B0604020202020204" pitchFamily="34" charset="0"/>
              <a:buChar char="•"/>
              <a:tabLst>
                <a:tab pos="4389438" algn="l"/>
              </a:tabLst>
            </a:pPr>
            <a:r>
              <a:rPr lang="ru-RU" sz="1200" i="1" spc="-10" dirty="0">
                <a:solidFill>
                  <a:srgbClr val="004BBA"/>
                </a:solidFill>
                <a:latin typeface="Tahoma"/>
                <a:cs typeface="Tahoma"/>
              </a:rPr>
              <a:t>Возможность</a:t>
            </a:r>
            <a:r>
              <a:rPr lang="ru-RU" sz="1200" spc="-10" dirty="0">
                <a:solidFill>
                  <a:srgbClr val="004BBA"/>
                </a:solidFill>
                <a:latin typeface="Tahoma"/>
                <a:cs typeface="Tahoma"/>
              </a:rPr>
              <a:t> самостоятельного выбора страховой суммы и </a:t>
            </a:r>
            <a:r>
              <a:rPr lang="ru-RU" sz="1200" i="1" spc="-10" dirty="0">
                <a:solidFill>
                  <a:srgbClr val="004BBA"/>
                </a:solidFill>
                <a:latin typeface="Tahoma"/>
                <a:cs typeface="Tahoma"/>
              </a:rPr>
              <a:t>включения дополнительных рисков по желанию клиента</a:t>
            </a:r>
            <a:r>
              <a:rPr lang="ru-RU" sz="1200" spc="-10" dirty="0">
                <a:solidFill>
                  <a:srgbClr val="004BBA"/>
                </a:solidFill>
                <a:latin typeface="Tahoma"/>
                <a:cs typeface="Tahoma"/>
              </a:rPr>
              <a:t>: </a:t>
            </a:r>
          </a:p>
          <a:p>
            <a:pPr indent="354013" algn="just">
              <a:tabLst>
                <a:tab pos="354013" algn="l"/>
                <a:tab pos="4389438" algn="l"/>
              </a:tabLst>
            </a:pPr>
            <a:r>
              <a:rPr lang="ru-RU" sz="1200" spc="-10" dirty="0">
                <a:solidFill>
                  <a:srgbClr val="004BBA"/>
                </a:solidFill>
                <a:latin typeface="Tahoma"/>
                <a:cs typeface="Tahoma"/>
              </a:rPr>
              <a:t>спорт-беременность-алкоголь-управление моторными средствами транспорта</a:t>
            </a:r>
          </a:p>
          <a:p>
            <a:pPr marL="171450" indent="-171450" algn="just">
              <a:spcBef>
                <a:spcPts val="600"/>
              </a:spcBef>
              <a:buFont typeface="Arial" panose="020B0604020202020204" pitchFamily="34" charset="0"/>
              <a:buChar char="•"/>
              <a:tabLst>
                <a:tab pos="354013" algn="l"/>
                <a:tab pos="4389438" algn="l"/>
              </a:tabLst>
            </a:pPr>
            <a:r>
              <a:rPr lang="ru-RU" sz="1200" i="1" spc="-10" dirty="0">
                <a:solidFill>
                  <a:srgbClr val="004BBA"/>
                </a:solidFill>
                <a:latin typeface="Tahoma"/>
                <a:cs typeface="Tahoma"/>
              </a:rPr>
              <a:t>Отсутствие франшизы</a:t>
            </a:r>
          </a:p>
          <a:p>
            <a:pPr algn="just">
              <a:tabLst>
                <a:tab pos="4389438" algn="l"/>
              </a:tabLst>
            </a:pPr>
            <a:r>
              <a:rPr lang="ru-RU" altLang="ru-RU" sz="1100" spc="-10" dirty="0">
                <a:solidFill>
                  <a:srgbClr val="004BBA"/>
                </a:solidFill>
                <a:latin typeface="Tahoma"/>
                <a:cs typeface="Tahoma"/>
              </a:rPr>
              <a:t>Как правило, полис, предоставляемый туроператорами в составе Пакета, предусматривает франшизу по каждому случаю - т.е. в случае заболевания турист </a:t>
            </a:r>
          </a:p>
          <a:p>
            <a:pPr algn="just">
              <a:tabLst>
                <a:tab pos="4389438" algn="l"/>
              </a:tabLst>
            </a:pPr>
            <a:r>
              <a:rPr lang="ru-RU" altLang="ru-RU" sz="1100" spc="-10" dirty="0">
                <a:solidFill>
                  <a:srgbClr val="004BBA"/>
                </a:solidFill>
                <a:latin typeface="Tahoma"/>
                <a:cs typeface="Tahoma"/>
              </a:rPr>
              <a:t>для получения медицинской помощи должен предварительно заплатить сумму в 30-50 у.е. Если заболевает не один член семьи, то эти расходы могут стать </a:t>
            </a:r>
          </a:p>
          <a:p>
            <a:pPr algn="just">
              <a:tabLst>
                <a:tab pos="4389438" algn="l"/>
              </a:tabLst>
            </a:pPr>
            <a:r>
              <a:rPr lang="ru-RU" altLang="ru-RU" sz="1100" spc="-10" dirty="0">
                <a:solidFill>
                  <a:srgbClr val="004BBA"/>
                </a:solidFill>
                <a:latin typeface="Tahoma"/>
                <a:cs typeface="Tahoma"/>
              </a:rPr>
              <a:t>вполне ощутимыми.</a:t>
            </a:r>
          </a:p>
          <a:p>
            <a:pPr eaLnBrk="0" hangingPunct="0">
              <a:spcBef>
                <a:spcPct val="20000"/>
              </a:spcBef>
            </a:pPr>
            <a:r>
              <a:rPr lang="ru-RU" sz="1200" b="1" u="sng" spc="-10" dirty="0">
                <a:solidFill>
                  <a:srgbClr val="004BBA"/>
                </a:solidFill>
                <a:latin typeface="Tahoma"/>
                <a:cs typeface="Tahoma"/>
              </a:rPr>
              <a:t>Важно! </a:t>
            </a:r>
          </a:p>
          <a:p>
            <a:pPr eaLnBrk="0" hangingPunct="0">
              <a:spcBef>
                <a:spcPct val="20000"/>
              </a:spcBef>
            </a:pPr>
            <a:r>
              <a:rPr lang="ru-RU" sz="1200" spc="-10" dirty="0">
                <a:solidFill>
                  <a:srgbClr val="004BBA"/>
                </a:solidFill>
                <a:latin typeface="Tahoma"/>
                <a:cs typeface="Tahoma"/>
              </a:rPr>
              <a:t>При наличии у клиента 2-х и более договоров страхования по медицинским расходам (от оператора + от агента) страховые суммы по риску складываются. </a:t>
            </a:r>
          </a:p>
          <a:p>
            <a:pPr marL="285750" indent="-285750" eaLnBrk="0" hangingPunct="0">
              <a:spcBef>
                <a:spcPct val="20000"/>
              </a:spcBef>
              <a:buFontTx/>
              <a:buChar char="-"/>
            </a:pPr>
            <a:endParaRPr lang="ru-RU" sz="1400" spc="-10" dirty="0">
              <a:solidFill>
                <a:srgbClr val="004BBA"/>
              </a:solidFill>
              <a:latin typeface="Tahoma"/>
              <a:cs typeface="Tahoma"/>
            </a:endParaRPr>
          </a:p>
          <a:p>
            <a:pPr marL="285750" indent="-285750" eaLnBrk="0" hangingPunct="0">
              <a:spcBef>
                <a:spcPct val="20000"/>
              </a:spcBef>
              <a:buFontTx/>
              <a:buChar char="-"/>
            </a:pPr>
            <a:endParaRPr lang="ru-RU" sz="1400" spc="-10" dirty="0">
              <a:solidFill>
                <a:srgbClr val="004BBA"/>
              </a:solidFill>
              <a:latin typeface="Tahoma"/>
              <a:cs typeface="Tahoma"/>
            </a:endParaRPr>
          </a:p>
          <a:p>
            <a:pPr eaLnBrk="0" hangingPunct="0">
              <a:spcBef>
                <a:spcPct val="20000"/>
              </a:spcBef>
            </a:pPr>
            <a:r>
              <a:rPr lang="ru-RU" altLang="ru-RU" sz="2000" b="1" spc="-10" dirty="0">
                <a:solidFill>
                  <a:srgbClr val="004BBA"/>
                </a:solidFill>
                <a:latin typeface="Tahoma"/>
                <a:cs typeface="Tahoma"/>
              </a:rPr>
              <a:t>	</a:t>
            </a:r>
          </a:p>
          <a:p>
            <a:pPr eaLnBrk="0" hangingPunct="0">
              <a:spcBef>
                <a:spcPct val="20000"/>
              </a:spcBef>
            </a:pPr>
            <a:endParaRPr lang="ru-RU" altLang="ru-RU" sz="2000" b="1" spc="-10" dirty="0">
              <a:solidFill>
                <a:srgbClr val="004BBA"/>
              </a:solidFill>
              <a:latin typeface="Tahoma"/>
              <a:cs typeface="Tahoma"/>
            </a:endParaRPr>
          </a:p>
          <a:p>
            <a:pPr eaLnBrk="0" hangingPunct="0">
              <a:spcBef>
                <a:spcPct val="20000"/>
              </a:spcBef>
            </a:pPr>
            <a:endParaRPr lang="ru-RU" altLang="ru-RU" sz="2000" spc="-10" dirty="0">
              <a:solidFill>
                <a:srgbClr val="004BBA"/>
              </a:solidFill>
              <a:latin typeface="Tahoma"/>
              <a:cs typeface="Tahoma"/>
            </a:endParaRPr>
          </a:p>
          <a:p>
            <a:pPr eaLnBrk="0" hangingPunct="0">
              <a:spcBef>
                <a:spcPct val="20000"/>
              </a:spcBef>
            </a:pPr>
            <a:endParaRPr lang="ru-RU" altLang="ru-RU" sz="2000" spc="-10" dirty="0">
              <a:solidFill>
                <a:srgbClr val="004BBA"/>
              </a:solidFill>
              <a:latin typeface="Tahoma"/>
              <a:cs typeface="Tahoma"/>
            </a:endParaRPr>
          </a:p>
          <a:p>
            <a:pPr eaLnBrk="0" hangingPunct="0">
              <a:spcBef>
                <a:spcPct val="20000"/>
              </a:spcBef>
            </a:pPr>
            <a:endParaRPr lang="ru-RU" altLang="ru-RU" sz="2000" spc="-10" dirty="0">
              <a:solidFill>
                <a:srgbClr val="004BBA"/>
              </a:solidFill>
              <a:latin typeface="Tahoma"/>
              <a:cs typeface="Tahoma"/>
            </a:endParaRPr>
          </a:p>
          <a:p>
            <a:pPr eaLnBrk="0" hangingPunct="0">
              <a:spcBef>
                <a:spcPct val="20000"/>
              </a:spcBef>
            </a:pPr>
            <a:r>
              <a:rPr lang="ru-RU" altLang="ru-RU" sz="2000" spc="-10" dirty="0">
                <a:solidFill>
                  <a:srgbClr val="004BBA"/>
                </a:solidFill>
                <a:latin typeface="Tahoma"/>
                <a:cs typeface="Tahoma"/>
              </a:rPr>
              <a:t> </a:t>
            </a:r>
          </a:p>
        </p:txBody>
      </p:sp>
      <p:pic>
        <p:nvPicPr>
          <p:cNvPr id="11" name="Рисунок 10">
            <a:extLst>
              <a:ext uri="{FF2B5EF4-FFF2-40B4-BE49-F238E27FC236}">
                <a16:creationId xmlns:a16="http://schemas.microsoft.com/office/drawing/2014/main" id="{EAB7921C-9664-4EBF-9CCE-8F79618E2A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6736" y="254509"/>
            <a:ext cx="792000" cy="792000"/>
          </a:xfrm>
          <a:prstGeom prst="rect">
            <a:avLst/>
          </a:prstGeom>
          <a:effectLst>
            <a:outerShdw blurRad="50800" dist="38100" dir="2700000" sx="101000" sy="101000" algn="tl" rotWithShape="0">
              <a:prstClr val="black">
                <a:alpha val="47000"/>
              </a:prstClr>
            </a:outerShdw>
          </a:effectLst>
        </p:spPr>
      </p:pic>
    </p:spTree>
    <p:extLst>
      <p:ext uri="{BB962C8B-B14F-4D97-AF65-F5344CB8AC3E}">
        <p14:creationId xmlns:p14="http://schemas.microsoft.com/office/powerpoint/2010/main" val="4078888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D3DD9FBD-1532-4055-AF19-EF0FD4233093}"/>
              </a:ext>
            </a:extLst>
          </p:cNvPr>
          <p:cNvSpPr>
            <a:spLocks noGrp="1"/>
          </p:cNvSpPr>
          <p:nvPr>
            <p:ph type="body" sz="quarter" idx="13"/>
          </p:nvPr>
        </p:nvSpPr>
        <p:spPr/>
        <p:txBody>
          <a:bodyPr/>
          <a:lstStyle/>
          <a:p>
            <a:r>
              <a:rPr lang="ru-RU" dirty="0"/>
              <a:t>Страхование путешествующих</a:t>
            </a:r>
          </a:p>
          <a:p>
            <a:endParaRPr lang="ru-RU" dirty="0"/>
          </a:p>
        </p:txBody>
      </p:sp>
      <p:sp>
        <p:nvSpPr>
          <p:cNvPr id="4" name="Заголовок 3">
            <a:extLst>
              <a:ext uri="{FF2B5EF4-FFF2-40B4-BE49-F238E27FC236}">
                <a16:creationId xmlns:a16="http://schemas.microsoft.com/office/drawing/2014/main" id="{1B410219-CB07-4D1B-BAC6-1337C6F02030}"/>
              </a:ext>
            </a:extLst>
          </p:cNvPr>
          <p:cNvSpPr>
            <a:spLocks noGrp="1"/>
          </p:cNvSpPr>
          <p:nvPr>
            <p:ph type="title"/>
          </p:nvPr>
        </p:nvSpPr>
        <p:spPr>
          <a:xfrm>
            <a:off x="1560000" y="494131"/>
            <a:ext cx="9577187" cy="423489"/>
          </a:xfrm>
        </p:spPr>
        <p:txBody>
          <a:bodyPr>
            <a:noAutofit/>
          </a:bodyPr>
          <a:lstStyle/>
          <a:p>
            <a:pPr algn="ctr"/>
            <a:r>
              <a:rPr lang="ru-RU" sz="3200" dirty="0">
                <a:solidFill>
                  <a:srgbClr val="1B4595"/>
                </a:solidFill>
              </a:rPr>
              <a:t>Дополнительные продукты </a:t>
            </a:r>
            <a:br>
              <a:rPr lang="ru-RU" sz="3200" dirty="0">
                <a:solidFill>
                  <a:srgbClr val="1B4595"/>
                </a:solidFill>
              </a:rPr>
            </a:br>
            <a:r>
              <a:rPr lang="ru-RU" sz="3200" dirty="0">
                <a:solidFill>
                  <a:srgbClr val="1B4595"/>
                </a:solidFill>
              </a:rPr>
              <a:t>по страхованию выезжающих за рубеж</a:t>
            </a:r>
          </a:p>
        </p:txBody>
      </p:sp>
      <p:sp>
        <p:nvSpPr>
          <p:cNvPr id="5" name="Прямоугольник 4">
            <a:extLst>
              <a:ext uri="{FF2B5EF4-FFF2-40B4-BE49-F238E27FC236}">
                <a16:creationId xmlns:a16="http://schemas.microsoft.com/office/drawing/2014/main" id="{48F6CE33-F5E1-4ADD-A233-9DC5357E7244}"/>
              </a:ext>
            </a:extLst>
          </p:cNvPr>
          <p:cNvSpPr/>
          <p:nvPr/>
        </p:nvSpPr>
        <p:spPr>
          <a:xfrm>
            <a:off x="426445" y="1176565"/>
            <a:ext cx="11342687" cy="5262979"/>
          </a:xfrm>
          <a:prstGeom prst="rect">
            <a:avLst/>
          </a:prstGeom>
        </p:spPr>
        <p:txBody>
          <a:bodyPr wrap="square">
            <a:spAutoFit/>
          </a:bodyPr>
          <a:lstStyle/>
          <a:p>
            <a:pPr marL="285750" indent="-285750">
              <a:buFontTx/>
              <a:buChar char="-"/>
            </a:pPr>
            <a:r>
              <a:rPr lang="ru-RU" sz="1600" b="1" dirty="0">
                <a:solidFill>
                  <a:schemeClr val="accent1"/>
                </a:solidFill>
                <a:latin typeface="Calibri" panose="020F0502020204030204" pitchFamily="34" charset="0"/>
                <a:ea typeface="Calibri" panose="020F0502020204030204" pitchFamily="34" charset="0"/>
              </a:rPr>
              <a:t>Страхование от несчастных случаев на время поездки: </a:t>
            </a:r>
            <a:r>
              <a:rPr lang="ru-RU" sz="1600" dirty="0">
                <a:solidFill>
                  <a:schemeClr val="accent1"/>
                </a:solidFill>
                <a:latin typeface="Calibri" panose="020F0502020204030204" pitchFamily="34" charset="0"/>
                <a:ea typeface="Calibri" panose="020F0502020204030204" pitchFamily="34" charset="0"/>
              </a:rPr>
              <a:t>е</a:t>
            </a:r>
            <a:r>
              <a:rPr lang="ru-RU" sz="1600" dirty="0">
                <a:solidFill>
                  <a:schemeClr val="accent1"/>
                </a:solidFill>
                <a:latin typeface="Calibri" panose="020F0502020204030204" pitchFamily="34" charset="0"/>
              </a:rPr>
              <a:t>сли в результате несчастного случая путешественник получил травму, ему будет выплачена </a:t>
            </a:r>
            <a:r>
              <a:rPr lang="ru-RU" sz="1600" u="sng" dirty="0">
                <a:solidFill>
                  <a:schemeClr val="accent1"/>
                </a:solidFill>
                <a:latin typeface="Calibri" panose="020F0502020204030204" pitchFamily="34" charset="0"/>
              </a:rPr>
              <a:t>дополнительная денежная компенсация</a:t>
            </a:r>
            <a:r>
              <a:rPr lang="ru-RU" sz="1600" dirty="0">
                <a:solidFill>
                  <a:schemeClr val="accent1"/>
                </a:solidFill>
                <a:latin typeface="Calibri" panose="020F0502020204030204" pitchFamily="34" charset="0"/>
              </a:rPr>
              <a:t> - </a:t>
            </a:r>
            <a:r>
              <a:rPr lang="ru-RU" sz="1600" b="1" dirty="0">
                <a:solidFill>
                  <a:schemeClr val="accent1"/>
                </a:solidFill>
                <a:latin typeface="Calibri" panose="020F0502020204030204" pitchFamily="34" charset="0"/>
                <a:ea typeface="Calibri" panose="020F0502020204030204" pitchFamily="34" charset="0"/>
              </a:rPr>
              <a:t>в % от страховой суммы в зависимости от тяжести травмы</a:t>
            </a:r>
            <a:r>
              <a:rPr lang="ru-RU" sz="1600" dirty="0">
                <a:solidFill>
                  <a:schemeClr val="accent1"/>
                </a:solidFill>
                <a:latin typeface="Calibri" panose="020F0502020204030204" pitchFamily="34" charset="0"/>
              </a:rPr>
              <a:t>(помимо оплаты расходов на лечение в рамках страхования медицинских расходов) </a:t>
            </a:r>
          </a:p>
          <a:p>
            <a:pPr marL="285750" indent="-285750">
              <a:spcAft>
                <a:spcPts val="0"/>
              </a:spcAft>
              <a:buFontTx/>
              <a:buChar char="-"/>
            </a:pPr>
            <a:endParaRPr lang="ru-RU" sz="1600" b="1" dirty="0">
              <a:solidFill>
                <a:schemeClr val="accent1"/>
              </a:solidFill>
              <a:latin typeface="Calibri" panose="020F0502020204030204" pitchFamily="34" charset="0"/>
              <a:ea typeface="Calibri" panose="020F0502020204030204" pitchFamily="34" charset="0"/>
            </a:endParaRPr>
          </a:p>
          <a:p>
            <a:pPr marL="285750" indent="-285750">
              <a:buFontTx/>
              <a:buChar char="-"/>
            </a:pPr>
            <a:r>
              <a:rPr lang="ru-RU" sz="1600" b="1" dirty="0">
                <a:solidFill>
                  <a:schemeClr val="accent1"/>
                </a:solidFill>
                <a:latin typeface="Calibri" panose="020F0502020204030204" pitchFamily="34" charset="0"/>
                <a:ea typeface="Calibri" panose="020F0502020204030204" pitchFamily="34" charset="0"/>
              </a:rPr>
              <a:t>Страхование багажа при выезде за рубеж: </a:t>
            </a:r>
            <a:r>
              <a:rPr lang="ru-RU" sz="1600" dirty="0">
                <a:solidFill>
                  <a:schemeClr val="accent1"/>
                </a:solidFill>
                <a:latin typeface="Calibri" panose="020F0502020204030204" pitchFamily="34" charset="0"/>
                <a:ea typeface="Calibri" panose="020F0502020204030204" pitchFamily="34" charset="0"/>
              </a:rPr>
              <a:t>в</a:t>
            </a:r>
            <a:r>
              <a:rPr lang="ru-RU" sz="1600" dirty="0">
                <a:solidFill>
                  <a:schemeClr val="accent1"/>
                </a:solidFill>
                <a:latin typeface="Calibri" panose="020F0502020204030204" pitchFamily="34" charset="0"/>
              </a:rPr>
              <a:t>озместим расходы в пределах </a:t>
            </a:r>
            <a:r>
              <a:rPr lang="ru-RU" sz="1600" b="1" dirty="0">
                <a:solidFill>
                  <a:schemeClr val="accent1"/>
                </a:solidFill>
                <a:latin typeface="Calibri" panose="020F0502020204030204" pitchFamily="34" charset="0"/>
              </a:rPr>
              <a:t>50 </a:t>
            </a:r>
            <a:r>
              <a:rPr lang="en-US" sz="1600" b="1" dirty="0">
                <a:solidFill>
                  <a:schemeClr val="accent1"/>
                </a:solidFill>
                <a:latin typeface="Calibri" panose="020F0502020204030204" pitchFamily="34" charset="0"/>
              </a:rPr>
              <a:t>$/€</a:t>
            </a:r>
            <a:r>
              <a:rPr lang="ru-RU" sz="1600" b="1" dirty="0">
                <a:solidFill>
                  <a:schemeClr val="accent1"/>
                </a:solidFill>
                <a:latin typeface="Calibri" panose="020F0502020204030204" pitchFamily="34" charset="0"/>
              </a:rPr>
              <a:t> </a:t>
            </a:r>
            <a:r>
              <a:rPr lang="ru-RU" sz="1600" dirty="0">
                <a:solidFill>
                  <a:schemeClr val="accent1"/>
                </a:solidFill>
                <a:latin typeface="Calibri" panose="020F0502020204030204" pitchFamily="34" charset="0"/>
              </a:rPr>
              <a:t>за каждый килограмм веса зарегистрированного багажа путешественника, если перевозчик его потерял или повредил во время транспортировки</a:t>
            </a:r>
          </a:p>
          <a:p>
            <a:pPr>
              <a:spcAft>
                <a:spcPts val="0"/>
              </a:spcAft>
            </a:pPr>
            <a:endParaRPr lang="ru-RU" sz="1600" b="1" dirty="0">
              <a:solidFill>
                <a:schemeClr val="accent1"/>
              </a:solidFill>
              <a:latin typeface="Calibri" panose="020F0502020204030204" pitchFamily="34" charset="0"/>
              <a:ea typeface="Calibri" panose="020F0502020204030204" pitchFamily="34" charset="0"/>
            </a:endParaRPr>
          </a:p>
          <a:p>
            <a:pPr marL="285750" indent="-285750">
              <a:buFontTx/>
              <a:buChar char="-"/>
            </a:pPr>
            <a:r>
              <a:rPr lang="ru-RU" sz="1600" b="1" dirty="0">
                <a:solidFill>
                  <a:schemeClr val="accent1"/>
                </a:solidFill>
                <a:latin typeface="Calibri" panose="020F0502020204030204" pitchFamily="34" charset="0"/>
                <a:ea typeface="Calibri" panose="020F0502020204030204" pitchFamily="34" charset="0"/>
              </a:rPr>
              <a:t>Страхование гражданской ответственности: </a:t>
            </a:r>
            <a:r>
              <a:rPr lang="ru-RU" sz="1600" dirty="0">
                <a:solidFill>
                  <a:schemeClr val="accent1"/>
                </a:solidFill>
                <a:latin typeface="Calibri" panose="020F0502020204030204" pitchFamily="34" charset="0"/>
                <a:ea typeface="Calibri" panose="020F0502020204030204" pitchFamily="34" charset="0"/>
              </a:rPr>
              <a:t>к</a:t>
            </a:r>
            <a:r>
              <a:rPr lang="ru-RU" sz="1600" dirty="0">
                <a:solidFill>
                  <a:schemeClr val="accent1"/>
                </a:solidFill>
                <a:latin typeface="Calibri" panose="020F0502020204030204" pitchFamily="34" charset="0"/>
              </a:rPr>
              <a:t>омпенсируем расходы путешественника на возмещение вреда, причиненного жизни, здоровью или имуществу третьих лиц </a:t>
            </a:r>
            <a:r>
              <a:rPr lang="ru-RU" sz="1600" u="sng" dirty="0">
                <a:solidFill>
                  <a:schemeClr val="accent1"/>
                </a:solidFill>
                <a:latin typeface="Calibri" panose="020F0502020204030204" pitchFamily="34" charset="0"/>
                <a:ea typeface="Calibri" panose="020F0502020204030204" pitchFamily="34" charset="0"/>
              </a:rPr>
              <a:t>(актуально для горнолыжников)</a:t>
            </a:r>
          </a:p>
          <a:p>
            <a:pPr marL="285750" indent="-285750">
              <a:spcAft>
                <a:spcPts val="0"/>
              </a:spcAft>
              <a:buFontTx/>
              <a:buChar char="-"/>
            </a:pPr>
            <a:endParaRPr lang="ru-RU" sz="1600" b="1" dirty="0">
              <a:solidFill>
                <a:schemeClr val="accent1"/>
              </a:solidFill>
              <a:latin typeface="Calibri" panose="020F0502020204030204" pitchFamily="34" charset="0"/>
              <a:ea typeface="Calibri" panose="020F0502020204030204" pitchFamily="34" charset="0"/>
            </a:endParaRPr>
          </a:p>
          <a:p>
            <a:r>
              <a:rPr lang="ru-RU" sz="1600" b="1" dirty="0">
                <a:solidFill>
                  <a:schemeClr val="accent1"/>
                </a:solidFill>
                <a:latin typeface="Calibri" panose="020F0502020204030204" pitchFamily="34" charset="0"/>
                <a:ea typeface="Calibri" panose="020F0502020204030204" pitchFamily="34" charset="0"/>
              </a:rPr>
              <a:t>-     Юридическая помощь: </a:t>
            </a:r>
            <a:r>
              <a:rPr lang="ru-RU" sz="1600" dirty="0">
                <a:solidFill>
                  <a:schemeClr val="accent1"/>
                </a:solidFill>
                <a:latin typeface="Calibri" panose="020F0502020204030204" pitchFamily="34" charset="0"/>
                <a:ea typeface="Calibri" panose="020F0502020204030204" pitchFamily="34" charset="0"/>
              </a:rPr>
              <a:t>п</a:t>
            </a:r>
            <a:r>
              <a:rPr lang="ru-RU" sz="1600" dirty="0">
                <a:solidFill>
                  <a:schemeClr val="accent1"/>
                </a:solidFill>
                <a:latin typeface="Calibri" panose="020F0502020204030204" pitchFamily="34" charset="0"/>
              </a:rPr>
              <a:t>оможем организовать юридическую консультацию</a:t>
            </a:r>
            <a:endParaRPr lang="ru-RU" sz="1600" b="1" dirty="0">
              <a:solidFill>
                <a:schemeClr val="accent1"/>
              </a:solidFill>
              <a:latin typeface="Calibri" panose="020F0502020204030204" pitchFamily="34" charset="0"/>
              <a:ea typeface="Calibri" panose="020F0502020204030204" pitchFamily="34" charset="0"/>
            </a:endParaRPr>
          </a:p>
          <a:p>
            <a:pPr>
              <a:spcAft>
                <a:spcPts val="0"/>
              </a:spcAft>
            </a:pPr>
            <a:endParaRPr lang="ru-RU" sz="1600" b="1" dirty="0">
              <a:solidFill>
                <a:schemeClr val="accent1"/>
              </a:solidFill>
              <a:latin typeface="Calibri" panose="020F0502020204030204" pitchFamily="34" charset="0"/>
              <a:ea typeface="Calibri" panose="020F0502020204030204" pitchFamily="34" charset="0"/>
            </a:endParaRPr>
          </a:p>
          <a:p>
            <a:pPr marL="285750" indent="-285750">
              <a:buFontTx/>
              <a:buChar char="-"/>
            </a:pPr>
            <a:r>
              <a:rPr lang="ru-RU" sz="1600" b="1" dirty="0">
                <a:solidFill>
                  <a:schemeClr val="accent1"/>
                </a:solidFill>
                <a:latin typeface="Calibri" panose="020F0502020204030204" pitchFamily="34" charset="0"/>
                <a:ea typeface="Calibri" panose="020F0502020204030204" pitchFamily="34" charset="0"/>
              </a:rPr>
              <a:t>Техническая помощь на дороге: </a:t>
            </a:r>
            <a:r>
              <a:rPr lang="ru-RU" sz="1600" dirty="0">
                <a:solidFill>
                  <a:schemeClr val="accent1"/>
                </a:solidFill>
                <a:latin typeface="Calibri" panose="020F0502020204030204" pitchFamily="34" charset="0"/>
              </a:rPr>
              <a:t>если во время поездки </a:t>
            </a:r>
            <a:r>
              <a:rPr lang="ru-RU" sz="1600" u="sng" dirty="0">
                <a:solidFill>
                  <a:schemeClr val="accent1"/>
                </a:solidFill>
                <a:latin typeface="Calibri" panose="020F0502020204030204" pitchFamily="34" charset="0"/>
              </a:rPr>
              <a:t>на личном автомобиле </a:t>
            </a:r>
            <a:r>
              <a:rPr lang="ru-RU" sz="1600" dirty="0">
                <a:solidFill>
                  <a:schemeClr val="accent1"/>
                </a:solidFill>
                <a:latin typeface="Calibri" panose="020F0502020204030204" pitchFamily="34" charset="0"/>
              </a:rPr>
              <a:t>путешественнику потребуется экстренная эвакуация транспортного средства, пассажиров, поможем с ее организацией, а также оплатим необходимые расходы</a:t>
            </a:r>
          </a:p>
          <a:p>
            <a:pPr marL="285750" indent="-285750">
              <a:buFontTx/>
              <a:buChar char="-"/>
            </a:pPr>
            <a:endParaRPr lang="ru-RU" sz="1600" b="1" dirty="0">
              <a:solidFill>
                <a:schemeClr val="accent1"/>
              </a:solidFill>
              <a:latin typeface="Calibri" panose="020F0502020204030204" pitchFamily="34" charset="0"/>
              <a:ea typeface="Calibri" panose="020F0502020204030204" pitchFamily="34" charset="0"/>
            </a:endParaRPr>
          </a:p>
          <a:p>
            <a:pPr marL="285750" indent="-285750">
              <a:buFontTx/>
              <a:buChar char="-"/>
            </a:pPr>
            <a:r>
              <a:rPr lang="ru-RU" sz="1600" b="1" dirty="0">
                <a:solidFill>
                  <a:srgbClr val="FF0000"/>
                </a:solidFill>
                <a:latin typeface="Calibri" panose="020F0502020204030204" pitchFamily="34" charset="0"/>
                <a:ea typeface="Calibri" panose="020F0502020204030204" pitchFamily="34" charset="0"/>
              </a:rPr>
              <a:t>Отмена поездки: </a:t>
            </a:r>
            <a:r>
              <a:rPr lang="ru-RU" sz="1600" dirty="0">
                <a:solidFill>
                  <a:schemeClr val="accent1"/>
                </a:solidFill>
                <a:latin typeface="Calibri" panose="020F0502020204030204" pitchFamily="34" charset="0"/>
              </a:rPr>
              <a:t>если путешественник не сможет уехать в запланированную поездку или ему будет необходимо вернуться раньше/позже из путешествия, то часть потраченных средств на поездку будет возвращена</a:t>
            </a:r>
          </a:p>
          <a:p>
            <a:pPr marL="285750" indent="-285750">
              <a:buFontTx/>
              <a:buChar char="-"/>
            </a:pPr>
            <a:endParaRPr lang="ru-RU" sz="1600" dirty="0">
              <a:solidFill>
                <a:schemeClr val="accent1"/>
              </a:solidFill>
              <a:latin typeface="Calibri" panose="020F0502020204030204" pitchFamily="34" charset="0"/>
            </a:endParaRPr>
          </a:p>
          <a:p>
            <a:pPr marL="285750" indent="-285750">
              <a:buFontTx/>
              <a:buChar char="-"/>
            </a:pPr>
            <a:r>
              <a:rPr lang="ru-RU" sz="1600" dirty="0">
                <a:solidFill>
                  <a:srgbClr val="FF0000"/>
                </a:solidFill>
                <a:latin typeface="Calibri" panose="020F0502020204030204" pitchFamily="34" charset="0"/>
              </a:rPr>
              <a:t>ВАЖНО!</a:t>
            </a:r>
            <a:r>
              <a:rPr lang="ru-RU" sz="1600" dirty="0">
                <a:solidFill>
                  <a:schemeClr val="accent1"/>
                </a:solidFill>
                <a:latin typeface="Calibri" panose="020F0502020204030204" pitchFamily="34" charset="0"/>
              </a:rPr>
              <a:t> Дополнительные продукты можно продавать отдельно, без привязки к наличию у клиента полиса по страхованию медицинских расходов. </a:t>
            </a:r>
          </a:p>
          <a:p>
            <a:pPr marL="285750" indent="-285750">
              <a:buFontTx/>
              <a:buChar char="-"/>
            </a:pPr>
            <a:endParaRPr lang="ru-RU" sz="1600" b="1" dirty="0">
              <a:solidFill>
                <a:srgbClr val="FF0000"/>
              </a:solidFill>
              <a:latin typeface="Calibri" panose="020F0502020204030204" pitchFamily="34" charset="0"/>
              <a:ea typeface="Calibri" panose="020F0502020204030204" pitchFamily="34" charset="0"/>
            </a:endParaRPr>
          </a:p>
        </p:txBody>
      </p:sp>
      <p:pic>
        <p:nvPicPr>
          <p:cNvPr id="6" name="Рисунок 5">
            <a:extLst>
              <a:ext uri="{FF2B5EF4-FFF2-40B4-BE49-F238E27FC236}">
                <a16:creationId xmlns:a16="http://schemas.microsoft.com/office/drawing/2014/main" id="{8CFBF5F3-89AA-4C5A-ADDB-23A57E9D23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823" y="552559"/>
            <a:ext cx="526647" cy="526647"/>
          </a:xfrm>
          <a:prstGeom prst="rect">
            <a:avLst/>
          </a:prstGeom>
          <a:effectLst>
            <a:outerShdw blurRad="50800" dist="38100" dir="2700000" sx="101000" sy="101000" algn="tl" rotWithShape="0">
              <a:prstClr val="black">
                <a:alpha val="47000"/>
              </a:prstClr>
            </a:outerShdw>
          </a:effectLst>
        </p:spPr>
      </p:pic>
      <p:pic>
        <p:nvPicPr>
          <p:cNvPr id="7" name="Рисунок 6">
            <a:extLst>
              <a:ext uri="{FF2B5EF4-FFF2-40B4-BE49-F238E27FC236}">
                <a16:creationId xmlns:a16="http://schemas.microsoft.com/office/drawing/2014/main" id="{10D7CF1A-DF76-420C-A3DF-9B04E2C712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7187" y="515059"/>
            <a:ext cx="532033" cy="532033"/>
          </a:xfrm>
          <a:prstGeom prst="rect">
            <a:avLst/>
          </a:prstGeom>
          <a:effectLst>
            <a:outerShdw blurRad="50800" dist="38100" dir="2700000" sx="101000" sy="101000" algn="tl" rotWithShape="0">
              <a:prstClr val="black">
                <a:alpha val="47000"/>
              </a:prstClr>
            </a:outerShdw>
          </a:effectLst>
        </p:spPr>
      </p:pic>
      <p:pic>
        <p:nvPicPr>
          <p:cNvPr id="8" name="Рисунок 7">
            <a:extLst>
              <a:ext uri="{FF2B5EF4-FFF2-40B4-BE49-F238E27FC236}">
                <a16:creationId xmlns:a16="http://schemas.microsoft.com/office/drawing/2014/main" id="{B2BB2657-096C-41D5-9262-14CF554FB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813" y="6071466"/>
            <a:ext cx="596913" cy="596913"/>
          </a:xfrm>
          <a:prstGeom prst="rect">
            <a:avLst/>
          </a:prstGeom>
          <a:effectLst>
            <a:outerShdw blurRad="50800" dist="38100" dir="2700000" sx="101000" sy="101000" algn="tl" rotWithShape="0">
              <a:prstClr val="black">
                <a:alpha val="47000"/>
              </a:prstClr>
            </a:outerShdw>
          </a:effectLst>
        </p:spPr>
      </p:pic>
      <p:pic>
        <p:nvPicPr>
          <p:cNvPr id="9" name="Рисунок 8">
            <a:extLst>
              <a:ext uri="{FF2B5EF4-FFF2-40B4-BE49-F238E27FC236}">
                <a16:creationId xmlns:a16="http://schemas.microsoft.com/office/drawing/2014/main" id="{94F47723-16FC-44EB-9485-4C87DEF585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0000" y="5997396"/>
            <a:ext cx="596912" cy="596912"/>
          </a:xfrm>
          <a:prstGeom prst="rect">
            <a:avLst/>
          </a:prstGeom>
          <a:effectLst>
            <a:outerShdw blurRad="50800" dist="38100" dir="2700000" sx="101000" sy="101000" algn="tl" rotWithShape="0">
              <a:prstClr val="black">
                <a:alpha val="47000"/>
              </a:prstClr>
            </a:outerShdw>
          </a:effectLst>
        </p:spPr>
      </p:pic>
      <p:pic>
        <p:nvPicPr>
          <p:cNvPr id="10" name="Рисунок 9">
            <a:extLst>
              <a:ext uri="{FF2B5EF4-FFF2-40B4-BE49-F238E27FC236}">
                <a16:creationId xmlns:a16="http://schemas.microsoft.com/office/drawing/2014/main" id="{68996ADD-458D-47D2-B01F-81D706B773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01186" y="5864311"/>
            <a:ext cx="804068" cy="804068"/>
          </a:xfrm>
          <a:prstGeom prst="rect">
            <a:avLst/>
          </a:prstGeom>
          <a:effectLst>
            <a:outerShdw blurRad="50800" dist="38100" dir="2700000" sx="101000" sy="101000" algn="tl" rotWithShape="0">
              <a:prstClr val="black">
                <a:alpha val="47000"/>
              </a:prstClr>
            </a:outerShdw>
          </a:effectLst>
        </p:spPr>
      </p:pic>
    </p:spTree>
    <p:extLst>
      <p:ext uri="{BB962C8B-B14F-4D97-AF65-F5344CB8AC3E}">
        <p14:creationId xmlns:p14="http://schemas.microsoft.com/office/powerpoint/2010/main" val="2185809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Группа 43"/>
          <p:cNvGrpSpPr>
            <a:grpSpLocks noChangeAspect="1"/>
          </p:cNvGrpSpPr>
          <p:nvPr/>
        </p:nvGrpSpPr>
        <p:grpSpPr>
          <a:xfrm rot="20432323">
            <a:off x="8707065" y="-156707"/>
            <a:ext cx="5029133" cy="3622579"/>
            <a:chOff x="716985" y="1545060"/>
            <a:chExt cx="6391856" cy="4604174"/>
          </a:xfrm>
        </p:grpSpPr>
        <p:pic>
          <p:nvPicPr>
            <p:cNvPr id="45" name="Рисунок 44"/>
            <p:cNvPicPr>
              <a:picLocks noChangeAspect="1"/>
            </p:cNvPicPr>
            <p:nvPr/>
          </p:nvPicPr>
          <p:blipFill rotWithShape="1">
            <a:blip r:embed="rId3" cstate="print">
              <a:extLst>
                <a:ext uri="{28A0092B-C50C-407E-A947-70E740481C1C}">
                  <a14:useLocalDpi xmlns:a14="http://schemas.microsoft.com/office/drawing/2010/main" val="0"/>
                </a:ext>
              </a:extLst>
            </a:blip>
            <a:srcRect l="5436" t="7960" r="4950" b="8657"/>
            <a:stretch/>
          </p:blipFill>
          <p:spPr>
            <a:xfrm rot="16200000">
              <a:off x="1610826" y="651219"/>
              <a:ext cx="4604174" cy="6391856"/>
            </a:xfrm>
            <a:prstGeom prst="rect">
              <a:avLst/>
            </a:prstGeom>
            <a:effectLst>
              <a:outerShdw blurRad="215900" dist="38100" dir="2700000" sx="101000" sy="101000" algn="tl" rotWithShape="0">
                <a:prstClr val="black">
                  <a:alpha val="47000"/>
                </a:prstClr>
              </a:outerShdw>
            </a:effectLst>
          </p:spPr>
        </p:pic>
        <p:pic>
          <p:nvPicPr>
            <p:cNvPr id="46" name="Рисунок 45"/>
            <p:cNvPicPr>
              <a:picLocks noChangeAspect="1"/>
            </p:cNvPicPr>
            <p:nvPr/>
          </p:nvPicPr>
          <p:blipFill rotWithShape="1">
            <a:blip r:embed="rId4">
              <a:extLst>
                <a:ext uri="{28A0092B-C50C-407E-A947-70E740481C1C}">
                  <a14:useLocalDpi xmlns:a14="http://schemas.microsoft.com/office/drawing/2010/main" val="0"/>
                </a:ext>
              </a:extLst>
            </a:blip>
            <a:srcRect l="50800" t="352"/>
            <a:stretch/>
          </p:blipFill>
          <p:spPr>
            <a:xfrm>
              <a:off x="1250950" y="1873250"/>
              <a:ext cx="5328447" cy="3939102"/>
            </a:xfrm>
            <a:prstGeom prst="rect">
              <a:avLst/>
            </a:prstGeom>
          </p:spPr>
        </p:pic>
        <p:pic>
          <p:nvPicPr>
            <p:cNvPr id="47" name="Рисунок 46"/>
            <p:cNvPicPr>
              <a:picLocks noChangeAspect="1"/>
            </p:cNvPicPr>
            <p:nvPr/>
          </p:nvPicPr>
          <p:blipFill rotWithShape="1">
            <a:blip r:embed="rId5" cstate="print">
              <a:extLst>
                <a:ext uri="{28A0092B-C50C-407E-A947-70E740481C1C}">
                  <a14:useLocalDpi xmlns:a14="http://schemas.microsoft.com/office/drawing/2010/main" val="0"/>
                </a:ext>
              </a:extLst>
            </a:blip>
            <a:srcRect r="32859"/>
            <a:stretch/>
          </p:blipFill>
          <p:spPr>
            <a:xfrm>
              <a:off x="1452207" y="1986771"/>
              <a:ext cx="1539440" cy="490237"/>
            </a:xfrm>
            <a:prstGeom prst="rect">
              <a:avLst/>
            </a:prstGeom>
          </p:spPr>
        </p:pic>
      </p:grpSp>
      <p:sp>
        <p:nvSpPr>
          <p:cNvPr id="10" name="Прямоугольник 9"/>
          <p:cNvSpPr/>
          <p:nvPr/>
        </p:nvSpPr>
        <p:spPr>
          <a:xfrm>
            <a:off x="653511" y="1354933"/>
            <a:ext cx="2705389" cy="5422067"/>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59446" y="1645139"/>
            <a:ext cx="828000" cy="828000"/>
          </a:xfrm>
          <a:prstGeom prst="rect">
            <a:avLst/>
          </a:prstGeom>
        </p:spPr>
      </p:pic>
      <p:sp>
        <p:nvSpPr>
          <p:cNvPr id="4" name="TextBox 3"/>
          <p:cNvSpPr txBox="1"/>
          <p:nvPr/>
        </p:nvSpPr>
        <p:spPr>
          <a:xfrm>
            <a:off x="0" y="82669"/>
            <a:ext cx="12192000" cy="646331"/>
          </a:xfrm>
          <a:prstGeom prst="rect">
            <a:avLst/>
          </a:prstGeom>
          <a:noFill/>
        </p:spPr>
        <p:txBody>
          <a:bodyPr wrap="square" rtlCol="0">
            <a:spAutoFit/>
          </a:bodyPr>
          <a:lstStyle/>
          <a:p>
            <a:pPr marL="177800" indent="-177800" algn="ctr"/>
            <a:r>
              <a:rPr lang="ru-RU" sz="3600" dirty="0">
                <a:solidFill>
                  <a:srgbClr val="00B0F0"/>
                </a:solidFill>
                <a:latin typeface="+mj-lt"/>
                <a:ea typeface="+mj-ea"/>
                <a:cs typeface="+mj-cs"/>
              </a:rPr>
              <a:t>Дополнительные</a:t>
            </a:r>
            <a:r>
              <a:rPr lang="ru-RU" sz="3600" dirty="0">
                <a:latin typeface="+mj-lt"/>
                <a:ea typeface="+mj-ea"/>
                <a:cs typeface="+mj-cs"/>
              </a:rPr>
              <a:t> опции</a:t>
            </a:r>
          </a:p>
        </p:txBody>
      </p:sp>
      <p:sp>
        <p:nvSpPr>
          <p:cNvPr id="12" name="TextBox 11"/>
          <p:cNvSpPr txBox="1"/>
          <p:nvPr/>
        </p:nvSpPr>
        <p:spPr>
          <a:xfrm>
            <a:off x="712418" y="2590669"/>
            <a:ext cx="2600377" cy="3477875"/>
          </a:xfrm>
          <a:prstGeom prst="rect">
            <a:avLst/>
          </a:prstGeom>
          <a:noFill/>
        </p:spPr>
        <p:txBody>
          <a:bodyPr wrap="square" rtlCol="0">
            <a:spAutoFit/>
          </a:bodyPr>
          <a:lstStyle/>
          <a:p>
            <a:pPr algn="just">
              <a:spcAft>
                <a:spcPts val="600"/>
              </a:spcAft>
              <a:buClr>
                <a:srgbClr val="00B0F0"/>
              </a:buClr>
            </a:pPr>
            <a:r>
              <a:rPr lang="ru-RU" sz="1100" dirty="0">
                <a:solidFill>
                  <a:srgbClr val="00B0F0"/>
                </a:solidFill>
                <a:latin typeface="Segoe UI (Основной текст)"/>
              </a:rPr>
              <a:t>Занятия видами спорта с повышенной опасностью* и профессиональный спорт </a:t>
            </a:r>
            <a:r>
              <a:rPr lang="ru-RU" sz="1100" dirty="0">
                <a:latin typeface="Segoe UI (Основной текст)"/>
              </a:rPr>
              <a:t>(сноубординг/горные лыжи на подготовленных трассах, серфинг, верховая езда, рафтинг, водные лыжи, парашют, полеты на моторных </a:t>
            </a:r>
            <a:r>
              <a:rPr lang="ru-RU" sz="1100" i="1" dirty="0">
                <a:latin typeface="Segoe UI (Основной текст)"/>
              </a:rPr>
              <a:t>(за исключением полетов в качестве пассажира на самолете гражданской авиации, управляемом профессиональным пилотом) </a:t>
            </a:r>
            <a:r>
              <a:rPr lang="ru-RU" sz="1100" dirty="0">
                <a:latin typeface="Segoe UI (Основной текст)"/>
              </a:rPr>
              <a:t>и безмоторных летательных аппаратах, дельтапланеризм, автоспорт, мотоспорт, водные скутеры, мотороллеры, мопеды, скутеры и т.п.) </a:t>
            </a:r>
            <a:r>
              <a:rPr lang="ru-RU" sz="1100" dirty="0">
                <a:solidFill>
                  <a:srgbClr val="00B0F0"/>
                </a:solidFill>
                <a:latin typeface="Segoe UI (Основной текст)"/>
              </a:rPr>
              <a:t>за исключением </a:t>
            </a:r>
            <a:r>
              <a:rPr lang="ru-RU" sz="1100" dirty="0">
                <a:latin typeface="Segoe UI (Основной текст)"/>
              </a:rPr>
              <a:t>экстремального спорта – альпинизм, скалолазание, трекинг, дайвинг, сноубординг/горные лыжи вне специально оборудованных трасс.</a:t>
            </a:r>
          </a:p>
        </p:txBody>
      </p:sp>
      <p:pic>
        <p:nvPicPr>
          <p:cNvPr id="13" name="Рисунок 12"/>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1767303" y="1053000"/>
            <a:ext cx="433136" cy="448606"/>
          </a:xfrm>
          <a:prstGeom prst="rect">
            <a:avLst/>
          </a:prstGeom>
        </p:spPr>
      </p:pic>
      <p:cxnSp>
        <p:nvCxnSpPr>
          <p:cNvPr id="14" name="Прямая соединительная линия 13"/>
          <p:cNvCxnSpPr>
            <a:stCxn id="13" idx="0"/>
          </p:cNvCxnSpPr>
          <p:nvPr/>
        </p:nvCxnSpPr>
        <p:spPr>
          <a:xfrm flipH="1" flipV="1">
            <a:off x="1982813" y="950496"/>
            <a:ext cx="1058" cy="180000"/>
          </a:xfrm>
          <a:prstGeom prst="line">
            <a:avLst/>
          </a:prstGeom>
        </p:spPr>
        <p:style>
          <a:lnRef idx="3">
            <a:schemeClr val="accent3"/>
          </a:lnRef>
          <a:fillRef idx="0">
            <a:schemeClr val="accent3"/>
          </a:fillRef>
          <a:effectRef idx="2">
            <a:schemeClr val="accent3"/>
          </a:effectRef>
          <a:fontRef idx="minor">
            <a:schemeClr val="tx1"/>
          </a:fontRef>
        </p:style>
      </p:cxnSp>
      <p:sp>
        <p:nvSpPr>
          <p:cNvPr id="15" name="Овал 14"/>
          <p:cNvSpPr>
            <a:spLocks noChangeAspect="1"/>
          </p:cNvSpPr>
          <p:nvPr/>
        </p:nvSpPr>
        <p:spPr>
          <a:xfrm>
            <a:off x="1927845"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466527" y="5913000"/>
            <a:ext cx="3069487" cy="756000"/>
          </a:xfrm>
          <a:prstGeom prst="rect">
            <a:avLst/>
          </a:prstGeom>
        </p:spPr>
      </p:pic>
      <p:sp>
        <p:nvSpPr>
          <p:cNvPr id="11" name="TextBox 10"/>
          <p:cNvSpPr txBox="1"/>
          <p:nvPr/>
        </p:nvSpPr>
        <p:spPr>
          <a:xfrm>
            <a:off x="3602299" y="6021000"/>
            <a:ext cx="8433701" cy="861774"/>
          </a:xfrm>
          <a:prstGeom prst="rect">
            <a:avLst/>
          </a:prstGeom>
          <a:noFill/>
        </p:spPr>
        <p:txBody>
          <a:bodyPr wrap="square" rtlCol="0">
            <a:spAutoFit/>
          </a:bodyPr>
          <a:lstStyle/>
          <a:p>
            <a:pPr algn="just"/>
            <a:r>
              <a:rPr lang="ru-RU" sz="1000" i="1" dirty="0">
                <a:solidFill>
                  <a:srgbClr val="00B0F0"/>
                </a:solidFill>
                <a:latin typeface="egoe UI (Основной текст)"/>
              </a:rPr>
              <a:t>*</a:t>
            </a:r>
            <a:r>
              <a:rPr lang="ru-RU" sz="1000" i="1" dirty="0">
                <a:latin typeface="egoe UI (Основной текст)"/>
              </a:rPr>
              <a:t>Для поездки в Австрию зимой обязательно включать «Занятия видами спорта с повышенной опасностью» (требование посольства).</a:t>
            </a:r>
          </a:p>
          <a:p>
            <a:pPr algn="just"/>
            <a:r>
              <a:rPr lang="ru-RU" sz="1000" i="1" dirty="0">
                <a:solidFill>
                  <a:srgbClr val="00B0F0"/>
                </a:solidFill>
                <a:latin typeface="egoe UI (Основной текст)"/>
              </a:rPr>
              <a:t>* * </a:t>
            </a:r>
            <a:r>
              <a:rPr lang="ru-RU" sz="1000" i="1" dirty="0">
                <a:latin typeface="egoe UI (Основной текст)"/>
              </a:rPr>
              <a:t>Включает любое лечение </a:t>
            </a:r>
            <a:r>
              <a:rPr lang="ru-RU" sz="1000" i="1" dirty="0" err="1">
                <a:latin typeface="egoe UI (Основной текст)"/>
              </a:rPr>
              <a:t>коронавируса</a:t>
            </a:r>
            <a:r>
              <a:rPr lang="ru-RU" sz="1000" i="1" dirty="0">
                <a:latin typeface="egoe UI (Основной текст)"/>
              </a:rPr>
              <a:t> </a:t>
            </a:r>
            <a:r>
              <a:rPr lang="en-US" sz="1000" i="1" dirty="0">
                <a:latin typeface="egoe UI (Основной текст)"/>
              </a:rPr>
              <a:t>COVID-19</a:t>
            </a:r>
            <a:r>
              <a:rPr lang="ru-RU" sz="1000" i="1" dirty="0">
                <a:latin typeface="egoe UI (Основной текст)"/>
              </a:rPr>
              <a:t>, в </a:t>
            </a:r>
            <a:r>
              <a:rPr lang="ru-RU" sz="1000" i="1" dirty="0" err="1">
                <a:latin typeface="egoe UI (Основной текст)"/>
              </a:rPr>
              <a:t>т.ч</a:t>
            </a:r>
            <a:r>
              <a:rPr lang="ru-RU" sz="1000" i="1" dirty="0">
                <a:latin typeface="egoe UI (Основной текст)"/>
              </a:rPr>
              <a:t>. во время эпидемии и карантина по </a:t>
            </a:r>
            <a:r>
              <a:rPr lang="ru-RU" sz="1000" i="1" dirty="0" err="1">
                <a:latin typeface="egoe UI (Основной текст)"/>
              </a:rPr>
              <a:t>коронавирусу</a:t>
            </a:r>
            <a:r>
              <a:rPr lang="ru-RU" sz="1000" i="1" dirty="0">
                <a:latin typeface="egoe UI (Основной текст)"/>
              </a:rPr>
              <a:t>, а также включает медицинские, медико-транспортные, транспортные расходы, посмертную репатриацию в связи со стихийными бедствиями, их последствиями, метеоусловиями, но исключает эпидемии и карантины по иным заболеваниям кроме </a:t>
            </a:r>
            <a:r>
              <a:rPr lang="en-US" sz="1000" i="1" dirty="0">
                <a:latin typeface="egoe UI (Основной текст)"/>
              </a:rPr>
              <a:t>COVID</a:t>
            </a:r>
            <a:r>
              <a:rPr lang="ru-RU" sz="1000" i="1" dirty="0">
                <a:latin typeface="egoe UI (Основной текст)"/>
              </a:rPr>
              <a:t>-19.</a:t>
            </a:r>
          </a:p>
        </p:txBody>
      </p:sp>
      <p:sp>
        <p:nvSpPr>
          <p:cNvPr id="18" name="TextBox 17"/>
          <p:cNvSpPr txBox="1"/>
          <p:nvPr/>
        </p:nvSpPr>
        <p:spPr>
          <a:xfrm>
            <a:off x="355921" y="6125591"/>
            <a:ext cx="325607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2</a:t>
            </a:r>
            <a:endParaRPr lang="ru-RU" sz="2000" b="1" dirty="0">
              <a:solidFill>
                <a:schemeClr val="bg1">
                  <a:lumMod val="95000"/>
                </a:schemeClr>
              </a:solidFill>
              <a:latin typeface="+mj-lt"/>
              <a:ea typeface="+mj-ea"/>
              <a:cs typeface="+mj-cs"/>
            </a:endParaRPr>
          </a:p>
        </p:txBody>
      </p:sp>
      <p:sp>
        <p:nvSpPr>
          <p:cNvPr id="19" name="Прямоугольник 18"/>
          <p:cNvSpPr/>
          <p:nvPr/>
        </p:nvSpPr>
        <p:spPr>
          <a:xfrm>
            <a:off x="6609591" y="1622691"/>
            <a:ext cx="2592000" cy="2796909"/>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p:cNvSpPr txBox="1"/>
          <p:nvPr/>
        </p:nvSpPr>
        <p:spPr>
          <a:xfrm>
            <a:off x="6584274" y="3104999"/>
            <a:ext cx="2617317" cy="257086"/>
          </a:xfrm>
          <a:prstGeom prst="rect">
            <a:avLst/>
          </a:prstGeom>
          <a:noFill/>
        </p:spPr>
        <p:txBody>
          <a:bodyPr wrap="square" rtlCol="0">
            <a:spAutoFit/>
          </a:bodyPr>
          <a:lstStyle/>
          <a:p>
            <a:pPr algn="just">
              <a:spcAft>
                <a:spcPts val="600"/>
              </a:spcAft>
              <a:buClr>
                <a:srgbClr val="00B0F0"/>
              </a:buClr>
            </a:pPr>
            <a:r>
              <a:rPr lang="ru-RU" sz="1050" b="1" dirty="0" err="1">
                <a:solidFill>
                  <a:srgbClr val="FF0000"/>
                </a:solidFill>
                <a:latin typeface="Segoe UI (Основной текст)"/>
              </a:rPr>
              <a:t>Коронавирус</a:t>
            </a:r>
            <a:r>
              <a:rPr lang="ru-RU" sz="1050" dirty="0">
                <a:solidFill>
                  <a:srgbClr val="00B0F0"/>
                </a:solidFill>
                <a:latin typeface="Segoe UI (Основной текст)"/>
              </a:rPr>
              <a:t> и стихийные бедствия**</a:t>
            </a:r>
            <a:endParaRPr lang="ru-RU" sz="1050" dirty="0">
              <a:latin typeface="Segoe UI (Основной текст)"/>
            </a:endParaRPr>
          </a:p>
        </p:txBody>
      </p:sp>
      <p:pic>
        <p:nvPicPr>
          <p:cNvPr id="22" name="Рисунок 21"/>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7657263" y="1320757"/>
            <a:ext cx="433136" cy="448606"/>
          </a:xfrm>
          <a:prstGeom prst="rect">
            <a:avLst/>
          </a:prstGeom>
        </p:spPr>
      </p:pic>
      <p:cxnSp>
        <p:nvCxnSpPr>
          <p:cNvPr id="23" name="Прямая соединительная линия 22"/>
          <p:cNvCxnSpPr/>
          <p:nvPr/>
        </p:nvCxnSpPr>
        <p:spPr>
          <a:xfrm flipV="1">
            <a:off x="7872773" y="950495"/>
            <a:ext cx="0" cy="431556"/>
          </a:xfrm>
          <a:prstGeom prst="line">
            <a:avLst/>
          </a:prstGeom>
        </p:spPr>
        <p:style>
          <a:lnRef idx="3">
            <a:schemeClr val="accent3"/>
          </a:lnRef>
          <a:fillRef idx="0">
            <a:schemeClr val="accent3"/>
          </a:fillRef>
          <a:effectRef idx="2">
            <a:schemeClr val="accent3"/>
          </a:effectRef>
          <a:fontRef idx="minor">
            <a:schemeClr val="tx1"/>
          </a:fontRef>
        </p:style>
      </p:cxnSp>
      <p:sp>
        <p:nvSpPr>
          <p:cNvPr id="24" name="Овал 23"/>
          <p:cNvSpPr>
            <a:spLocks noChangeAspect="1"/>
          </p:cNvSpPr>
          <p:nvPr/>
        </p:nvSpPr>
        <p:spPr>
          <a:xfrm>
            <a:off x="7817805"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Группа 4"/>
          <p:cNvGrpSpPr/>
          <p:nvPr/>
        </p:nvGrpSpPr>
        <p:grpSpPr>
          <a:xfrm>
            <a:off x="6312000" y="3566940"/>
            <a:ext cx="3119609" cy="756000"/>
            <a:chOff x="3213596" y="5586240"/>
            <a:chExt cx="3119609" cy="756000"/>
          </a:xfrm>
        </p:grpSpPr>
        <p:pic>
          <p:nvPicPr>
            <p:cNvPr id="25" name="Рисунок 24"/>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26" name="TextBox 25"/>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1,15</a:t>
              </a:r>
              <a:endParaRPr lang="ru-RU" sz="2000" b="1" dirty="0">
                <a:solidFill>
                  <a:schemeClr val="bg1">
                    <a:lumMod val="95000"/>
                  </a:schemeClr>
                </a:solidFill>
                <a:latin typeface="+mj-lt"/>
                <a:ea typeface="+mj-ea"/>
                <a:cs typeface="+mj-cs"/>
              </a:endParaRPr>
            </a:p>
          </p:txBody>
        </p:sp>
      </p:grpSp>
      <p:pic>
        <p:nvPicPr>
          <p:cNvPr id="3" name="Рисунок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57804" y="1971787"/>
            <a:ext cx="828000" cy="828000"/>
          </a:xfrm>
          <a:prstGeom prst="rect">
            <a:avLst/>
          </a:prstGeom>
        </p:spPr>
      </p:pic>
      <p:sp>
        <p:nvSpPr>
          <p:cNvPr id="27" name="Прямоугольник 26"/>
          <p:cNvSpPr/>
          <p:nvPr/>
        </p:nvSpPr>
        <p:spPr>
          <a:xfrm>
            <a:off x="9444000" y="2729457"/>
            <a:ext cx="2592000" cy="3139809"/>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TextBox 27"/>
          <p:cNvSpPr txBox="1"/>
          <p:nvPr/>
        </p:nvSpPr>
        <p:spPr>
          <a:xfrm>
            <a:off x="9481740" y="4154497"/>
            <a:ext cx="2491389" cy="938719"/>
          </a:xfrm>
          <a:prstGeom prst="rect">
            <a:avLst/>
          </a:prstGeom>
          <a:noFill/>
        </p:spPr>
        <p:txBody>
          <a:bodyPr wrap="square" rtlCol="0">
            <a:spAutoFit/>
          </a:bodyPr>
          <a:lstStyle/>
          <a:p>
            <a:pPr algn="just">
              <a:spcAft>
                <a:spcPts val="600"/>
              </a:spcAft>
              <a:buClr>
                <a:srgbClr val="00B0F0"/>
              </a:buClr>
            </a:pPr>
            <a:r>
              <a:rPr lang="ru-RU" sz="1100" dirty="0">
                <a:latin typeface="Segoe UI (Основной текст)"/>
              </a:rPr>
              <a:t>Покрытие расходов на </a:t>
            </a:r>
            <a:r>
              <a:rPr lang="ru-RU" sz="1100" dirty="0">
                <a:solidFill>
                  <a:srgbClr val="00B0F0"/>
                </a:solidFill>
                <a:latin typeface="Segoe UI (Основной текст)"/>
              </a:rPr>
              <a:t>лечение солнечных ожогов</a:t>
            </a:r>
            <a:r>
              <a:rPr lang="ru-RU" sz="1100" dirty="0">
                <a:latin typeface="Segoe UI (Основной текст)"/>
              </a:rPr>
              <a:t> и иных острых изменений кожного покрова, вызванных воздействием ультрафиолетового излучения.</a:t>
            </a:r>
          </a:p>
        </p:txBody>
      </p:sp>
      <p:pic>
        <p:nvPicPr>
          <p:cNvPr id="29" name="Рисунок 28"/>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10491672" y="2427523"/>
            <a:ext cx="433136" cy="448606"/>
          </a:xfrm>
          <a:prstGeom prst="rect">
            <a:avLst/>
          </a:prstGeom>
        </p:spPr>
      </p:pic>
      <p:grpSp>
        <p:nvGrpSpPr>
          <p:cNvPr id="30" name="Группа 29"/>
          <p:cNvGrpSpPr/>
          <p:nvPr/>
        </p:nvGrpSpPr>
        <p:grpSpPr>
          <a:xfrm>
            <a:off x="9147212" y="5017150"/>
            <a:ext cx="3119609" cy="756000"/>
            <a:chOff x="3213596" y="5586240"/>
            <a:chExt cx="3119609" cy="756000"/>
          </a:xfrm>
        </p:grpSpPr>
        <p:pic>
          <p:nvPicPr>
            <p:cNvPr id="31" name="Рисунок 30"/>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32" name="TextBox 31"/>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3</a:t>
              </a:r>
              <a:endParaRPr lang="ru-RU" sz="2000" b="1" dirty="0">
                <a:solidFill>
                  <a:schemeClr val="bg1">
                    <a:lumMod val="95000"/>
                  </a:schemeClr>
                </a:solidFill>
                <a:latin typeface="+mj-lt"/>
                <a:ea typeface="+mj-ea"/>
                <a:cs typeface="+mj-cs"/>
              </a:endParaRPr>
            </a:p>
          </p:txBody>
        </p:sp>
      </p:grpSp>
      <p:pic>
        <p:nvPicPr>
          <p:cNvPr id="33" name="Рисунок 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326000" y="3078546"/>
            <a:ext cx="828000" cy="828000"/>
          </a:xfrm>
          <a:prstGeom prst="rect">
            <a:avLst/>
          </a:prstGeom>
        </p:spPr>
      </p:pic>
      <p:cxnSp>
        <p:nvCxnSpPr>
          <p:cNvPr id="34" name="Прямая соединительная линия 33"/>
          <p:cNvCxnSpPr/>
          <p:nvPr/>
        </p:nvCxnSpPr>
        <p:spPr>
          <a:xfrm flipV="1">
            <a:off x="10701509" y="910565"/>
            <a:ext cx="0" cy="1584000"/>
          </a:xfrm>
          <a:prstGeom prst="line">
            <a:avLst/>
          </a:prstGeom>
        </p:spPr>
        <p:style>
          <a:lnRef idx="3">
            <a:schemeClr val="accent3"/>
          </a:lnRef>
          <a:fillRef idx="0">
            <a:schemeClr val="accent3"/>
          </a:fillRef>
          <a:effectRef idx="2">
            <a:schemeClr val="accent3"/>
          </a:effectRef>
          <a:fontRef idx="minor">
            <a:schemeClr val="tx1"/>
          </a:fontRef>
        </p:style>
      </p:cxnSp>
      <p:sp>
        <p:nvSpPr>
          <p:cNvPr id="35" name="Овал 34"/>
          <p:cNvSpPr>
            <a:spLocks noChangeAspect="1"/>
          </p:cNvSpPr>
          <p:nvPr/>
        </p:nvSpPr>
        <p:spPr>
          <a:xfrm>
            <a:off x="10646289"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Прямоугольник 51"/>
          <p:cNvSpPr/>
          <p:nvPr/>
        </p:nvSpPr>
        <p:spPr>
          <a:xfrm>
            <a:off x="3667596" y="2918940"/>
            <a:ext cx="2705389" cy="3102060"/>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TextBox 53"/>
          <p:cNvSpPr txBox="1"/>
          <p:nvPr/>
        </p:nvSpPr>
        <p:spPr>
          <a:xfrm>
            <a:off x="3726503" y="4157004"/>
            <a:ext cx="2600377" cy="1107996"/>
          </a:xfrm>
          <a:prstGeom prst="rect">
            <a:avLst/>
          </a:prstGeom>
          <a:noFill/>
        </p:spPr>
        <p:txBody>
          <a:bodyPr wrap="square" rtlCol="0">
            <a:spAutoFit/>
          </a:bodyPr>
          <a:lstStyle/>
          <a:p>
            <a:pPr algn="just">
              <a:spcAft>
                <a:spcPts val="600"/>
              </a:spcAft>
              <a:buClr>
                <a:srgbClr val="00B0F0"/>
              </a:buClr>
            </a:pPr>
            <a:r>
              <a:rPr lang="ru-RU" sz="1100" dirty="0">
                <a:solidFill>
                  <a:srgbClr val="00B0F0"/>
                </a:solidFill>
                <a:latin typeface="Segoe UI (Основной текст)"/>
              </a:rPr>
              <a:t>Занятия экстремальными видами спорта, экстремальными хобби </a:t>
            </a:r>
            <a:r>
              <a:rPr lang="ru-RU" sz="1100" dirty="0">
                <a:latin typeface="Segoe UI (Основной текст)"/>
              </a:rPr>
              <a:t>(альпинизм, скалолазание, трекинг, дайвинг, сноубординг/горные лыжи вне специально оборудованных трасс и пр.).</a:t>
            </a:r>
          </a:p>
        </p:txBody>
      </p:sp>
      <p:pic>
        <p:nvPicPr>
          <p:cNvPr id="55" name="Рисунок 54"/>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4784038" y="2636839"/>
            <a:ext cx="433136" cy="448606"/>
          </a:xfrm>
          <a:prstGeom prst="rect">
            <a:avLst/>
          </a:prstGeom>
        </p:spPr>
      </p:pic>
      <p:cxnSp>
        <p:nvCxnSpPr>
          <p:cNvPr id="56" name="Прямая соединительная линия 55"/>
          <p:cNvCxnSpPr>
            <a:endCxn id="57" idx="0"/>
          </p:cNvCxnSpPr>
          <p:nvPr/>
        </p:nvCxnSpPr>
        <p:spPr>
          <a:xfrm flipH="1" flipV="1">
            <a:off x="4997792" y="880183"/>
            <a:ext cx="2814" cy="1792817"/>
          </a:xfrm>
          <a:prstGeom prst="line">
            <a:avLst/>
          </a:prstGeom>
        </p:spPr>
        <p:style>
          <a:lnRef idx="3">
            <a:schemeClr val="accent3"/>
          </a:lnRef>
          <a:fillRef idx="0">
            <a:schemeClr val="accent3"/>
          </a:fillRef>
          <a:effectRef idx="2">
            <a:schemeClr val="accent3"/>
          </a:effectRef>
          <a:fontRef idx="minor">
            <a:schemeClr val="tx1"/>
          </a:fontRef>
        </p:style>
      </p:cxnSp>
      <p:sp>
        <p:nvSpPr>
          <p:cNvPr id="57" name="Овал 56"/>
          <p:cNvSpPr>
            <a:spLocks noChangeAspect="1"/>
          </p:cNvSpPr>
          <p:nvPr/>
        </p:nvSpPr>
        <p:spPr>
          <a:xfrm>
            <a:off x="4943792" y="880183"/>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8" name="Рисунок 57"/>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480612" y="5157000"/>
            <a:ext cx="3069487" cy="756000"/>
          </a:xfrm>
          <a:prstGeom prst="rect">
            <a:avLst/>
          </a:prstGeom>
        </p:spPr>
      </p:pic>
      <p:sp>
        <p:nvSpPr>
          <p:cNvPr id="59" name="TextBox 58"/>
          <p:cNvSpPr txBox="1"/>
          <p:nvPr/>
        </p:nvSpPr>
        <p:spPr>
          <a:xfrm>
            <a:off x="3370006" y="5369591"/>
            <a:ext cx="325607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3</a:t>
            </a:r>
            <a:endParaRPr lang="ru-RU" sz="2000" b="1" dirty="0">
              <a:solidFill>
                <a:schemeClr val="bg1">
                  <a:lumMod val="95000"/>
                </a:schemeClr>
              </a:solidFill>
              <a:latin typeface="+mj-lt"/>
              <a:ea typeface="+mj-ea"/>
              <a:cs typeface="+mj-cs"/>
            </a:endParaRPr>
          </a:p>
        </p:txBody>
      </p:sp>
      <p:pic>
        <p:nvPicPr>
          <p:cNvPr id="8" name="Рисунок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56808" y="3096470"/>
            <a:ext cx="1037910" cy="1037910"/>
          </a:xfrm>
          <a:prstGeom prst="rect">
            <a:avLst/>
          </a:prstGeom>
        </p:spPr>
      </p:pic>
      <p:sp>
        <p:nvSpPr>
          <p:cNvPr id="60" name="Прямоугольник 59"/>
          <p:cNvSpPr/>
          <p:nvPr/>
        </p:nvSpPr>
        <p:spPr>
          <a:xfrm>
            <a:off x="5428463" y="2510448"/>
            <a:ext cx="1048184" cy="709351"/>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i="1" dirty="0">
                <a:solidFill>
                  <a:schemeClr val="tx1"/>
                </a:solidFill>
                <a:latin typeface="Segoe UI (Основной текст)"/>
              </a:rPr>
              <a:t>При оформлении на сайте и в АИС</a:t>
            </a:r>
          </a:p>
        </p:txBody>
      </p:sp>
      <p:grpSp>
        <p:nvGrpSpPr>
          <p:cNvPr id="43" name="Группа 42"/>
          <p:cNvGrpSpPr>
            <a:grpSpLocks noChangeAspect="1"/>
          </p:cNvGrpSpPr>
          <p:nvPr/>
        </p:nvGrpSpPr>
        <p:grpSpPr>
          <a:xfrm rot="20105248">
            <a:off x="6336715" y="1436433"/>
            <a:ext cx="773295" cy="672434"/>
            <a:chOff x="3659170" y="4024416"/>
            <a:chExt cx="1572734" cy="1367595"/>
          </a:xfrm>
          <a:effectLst>
            <a:outerShdw blurRad="63500" dist="38100" dir="2700000" sx="101000" sy="101000" algn="tl" rotWithShape="0">
              <a:prstClr val="black">
                <a:alpha val="47000"/>
              </a:prstClr>
            </a:outerShdw>
          </a:effectLst>
        </p:grpSpPr>
        <p:pic>
          <p:nvPicPr>
            <p:cNvPr id="48" name="Рисунок 4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659170" y="4024416"/>
              <a:ext cx="1572734" cy="1367595"/>
            </a:xfrm>
            <a:prstGeom prst="rect">
              <a:avLst/>
            </a:prstGeom>
          </p:spPr>
        </p:pic>
        <p:sp>
          <p:nvSpPr>
            <p:cNvPr id="49" name="TextBox 48"/>
            <p:cNvSpPr txBox="1"/>
            <p:nvPr/>
          </p:nvSpPr>
          <p:spPr>
            <a:xfrm>
              <a:off x="3941994" y="4464448"/>
              <a:ext cx="978325" cy="487527"/>
            </a:xfrm>
            <a:custGeom>
              <a:avLst/>
              <a:gdLst>
                <a:gd name="connsiteX0" fmla="*/ 0 w 978325"/>
                <a:gd name="connsiteY0" fmla="*/ 0 h 276999"/>
                <a:gd name="connsiteX1" fmla="*/ 978325 w 978325"/>
                <a:gd name="connsiteY1" fmla="*/ 0 h 276999"/>
                <a:gd name="connsiteX2" fmla="*/ 978325 w 978325"/>
                <a:gd name="connsiteY2" fmla="*/ 276999 h 276999"/>
                <a:gd name="connsiteX3" fmla="*/ 0 w 978325"/>
                <a:gd name="connsiteY3" fmla="*/ 276999 h 276999"/>
                <a:gd name="connsiteX4" fmla="*/ 0 w 978325"/>
                <a:gd name="connsiteY4" fmla="*/ 0 h 276999"/>
                <a:gd name="connsiteX0" fmla="*/ 0 w 978325"/>
                <a:gd name="connsiteY0" fmla="*/ 56099 h 333098"/>
                <a:gd name="connsiteX1" fmla="*/ 877349 w 978325"/>
                <a:gd name="connsiteY1" fmla="*/ 0 h 333098"/>
                <a:gd name="connsiteX2" fmla="*/ 978325 w 978325"/>
                <a:gd name="connsiteY2" fmla="*/ 333098 h 333098"/>
                <a:gd name="connsiteX3" fmla="*/ 0 w 978325"/>
                <a:gd name="connsiteY3" fmla="*/ 333098 h 333098"/>
                <a:gd name="connsiteX4" fmla="*/ 0 w 978325"/>
                <a:gd name="connsiteY4" fmla="*/ 56099 h 333098"/>
                <a:gd name="connsiteX0" fmla="*/ 0 w 978325"/>
                <a:gd name="connsiteY0" fmla="*/ 56099 h 333098"/>
                <a:gd name="connsiteX1" fmla="*/ 804421 w 978325"/>
                <a:gd name="connsiteY1" fmla="*/ 0 h 333098"/>
                <a:gd name="connsiteX2" fmla="*/ 978325 w 978325"/>
                <a:gd name="connsiteY2" fmla="*/ 333098 h 333098"/>
                <a:gd name="connsiteX3" fmla="*/ 0 w 978325"/>
                <a:gd name="connsiteY3" fmla="*/ 333098 h 333098"/>
                <a:gd name="connsiteX4" fmla="*/ 0 w 978325"/>
                <a:gd name="connsiteY4" fmla="*/ 56099 h 333098"/>
                <a:gd name="connsiteX0" fmla="*/ 190734 w 978325"/>
                <a:gd name="connsiteY0" fmla="*/ 0 h 355536"/>
                <a:gd name="connsiteX1" fmla="*/ 804421 w 978325"/>
                <a:gd name="connsiteY1" fmla="*/ 22438 h 355536"/>
                <a:gd name="connsiteX2" fmla="*/ 978325 w 978325"/>
                <a:gd name="connsiteY2" fmla="*/ 355536 h 355536"/>
                <a:gd name="connsiteX3" fmla="*/ 0 w 978325"/>
                <a:gd name="connsiteY3" fmla="*/ 355536 h 355536"/>
                <a:gd name="connsiteX4" fmla="*/ 190734 w 978325"/>
                <a:gd name="connsiteY4" fmla="*/ 0 h 355536"/>
                <a:gd name="connsiteX0" fmla="*/ 190734 w 978325"/>
                <a:gd name="connsiteY0" fmla="*/ 28051 h 383587"/>
                <a:gd name="connsiteX1" fmla="*/ 776372 w 978325"/>
                <a:gd name="connsiteY1" fmla="*/ 0 h 383587"/>
                <a:gd name="connsiteX2" fmla="*/ 978325 w 978325"/>
                <a:gd name="connsiteY2" fmla="*/ 383587 h 383587"/>
                <a:gd name="connsiteX3" fmla="*/ 0 w 978325"/>
                <a:gd name="connsiteY3" fmla="*/ 383587 h 383587"/>
                <a:gd name="connsiteX4" fmla="*/ 190734 w 978325"/>
                <a:gd name="connsiteY4" fmla="*/ 28051 h 383587"/>
                <a:gd name="connsiteX0" fmla="*/ 190734 w 978325"/>
                <a:gd name="connsiteY0" fmla="*/ 56840 h 412376"/>
                <a:gd name="connsiteX1" fmla="*/ 776372 w 978325"/>
                <a:gd name="connsiteY1" fmla="*/ 28789 h 412376"/>
                <a:gd name="connsiteX2" fmla="*/ 978325 w 978325"/>
                <a:gd name="connsiteY2" fmla="*/ 412376 h 412376"/>
                <a:gd name="connsiteX3" fmla="*/ 0 w 978325"/>
                <a:gd name="connsiteY3" fmla="*/ 412376 h 412376"/>
                <a:gd name="connsiteX4" fmla="*/ 190734 w 978325"/>
                <a:gd name="connsiteY4" fmla="*/ 56840 h 412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325" h="412376">
                  <a:moveTo>
                    <a:pt x="190734" y="56840"/>
                  </a:moveTo>
                  <a:cubicBezTo>
                    <a:pt x="385947" y="47490"/>
                    <a:pt x="547500" y="-46008"/>
                    <a:pt x="776372" y="28789"/>
                  </a:cubicBezTo>
                  <a:lnTo>
                    <a:pt x="978325" y="412376"/>
                  </a:lnTo>
                  <a:lnTo>
                    <a:pt x="0" y="412376"/>
                  </a:lnTo>
                  <a:lnTo>
                    <a:pt x="190734" y="56840"/>
                  </a:lnTo>
                  <a:close/>
                </a:path>
              </a:pathLst>
            </a:custGeom>
            <a:noFill/>
          </p:spPr>
          <p:txBody>
            <a:bodyPr wrap="square" rtlCol="0" anchor="ctr">
              <a:spAutoFit/>
            </a:bodyPr>
            <a:lstStyle/>
            <a:p>
              <a:pPr algn="ctr">
                <a:buClr>
                  <a:srgbClr val="00B0F0"/>
                </a:buClr>
              </a:pPr>
              <a:r>
                <a:rPr lang="ru-RU" sz="500" dirty="0">
                  <a:solidFill>
                    <a:schemeClr val="bg1"/>
                  </a:solidFill>
                  <a:latin typeface="Segoe UI (Основной текст)"/>
                </a:rPr>
                <a:t>ДОП.</a:t>
              </a:r>
            </a:p>
            <a:p>
              <a:pPr algn="ctr">
                <a:buClr>
                  <a:srgbClr val="00B0F0"/>
                </a:buClr>
              </a:pPr>
              <a:r>
                <a:rPr lang="ru-RU" sz="500" dirty="0">
                  <a:solidFill>
                    <a:schemeClr val="bg1"/>
                  </a:solidFill>
                  <a:latin typeface="Segoe UI (Основной текст)"/>
                </a:rPr>
                <a:t>ОПЦИЯ</a:t>
              </a:r>
              <a:endParaRPr lang="ru-RU" sz="300" i="1" dirty="0">
                <a:solidFill>
                  <a:schemeClr val="bg1"/>
                </a:solidFill>
                <a:latin typeface="Segoe UI (Основной текст)"/>
              </a:endParaRPr>
            </a:p>
          </p:txBody>
        </p:sp>
      </p:grpSp>
      <p:sp>
        <p:nvSpPr>
          <p:cNvPr id="50" name="TextBox 49"/>
          <p:cNvSpPr txBox="1"/>
          <p:nvPr/>
        </p:nvSpPr>
        <p:spPr>
          <a:xfrm>
            <a:off x="6657842" y="4540890"/>
            <a:ext cx="2480878" cy="707886"/>
          </a:xfrm>
          <a:prstGeom prst="rect">
            <a:avLst/>
          </a:prstGeom>
          <a:noFill/>
        </p:spPr>
        <p:txBody>
          <a:bodyPr wrap="square" rtlCol="0">
            <a:spAutoFit/>
          </a:bodyPr>
          <a:lstStyle/>
          <a:p>
            <a:pPr algn="just"/>
            <a:r>
              <a:rPr lang="ru-RU" sz="1000" i="1" dirty="0">
                <a:solidFill>
                  <a:srgbClr val="FF0000"/>
                </a:solidFill>
                <a:latin typeface="egoe UI (Основной текст)"/>
              </a:rPr>
              <a:t>Если </a:t>
            </a:r>
            <a:r>
              <a:rPr lang="ru-RU" sz="1000" i="1" dirty="0" err="1">
                <a:solidFill>
                  <a:srgbClr val="FF0000"/>
                </a:solidFill>
                <a:latin typeface="egoe UI (Основной текст)"/>
              </a:rPr>
              <a:t>допопция</a:t>
            </a:r>
            <a:r>
              <a:rPr lang="ru-RU" sz="1000" i="1" dirty="0">
                <a:solidFill>
                  <a:srgbClr val="FF0000"/>
                </a:solidFill>
                <a:latin typeface="egoe UI (Основной текст)"/>
              </a:rPr>
              <a:t> не включена, лечение </a:t>
            </a:r>
            <a:r>
              <a:rPr lang="ru-RU" sz="1000" i="1" dirty="0" err="1">
                <a:solidFill>
                  <a:srgbClr val="FF0000"/>
                </a:solidFill>
                <a:latin typeface="egoe UI (Основной текст)"/>
              </a:rPr>
              <a:t>коронавируса</a:t>
            </a:r>
            <a:r>
              <a:rPr lang="ru-RU" sz="1000" i="1" dirty="0">
                <a:solidFill>
                  <a:srgbClr val="FF0000"/>
                </a:solidFill>
                <a:latin typeface="egoe UI (Основной текст)"/>
              </a:rPr>
              <a:t> </a:t>
            </a:r>
            <a:r>
              <a:rPr lang="ru-RU" sz="1000" b="1" i="1" dirty="0">
                <a:solidFill>
                  <a:srgbClr val="FF0000"/>
                </a:solidFill>
                <a:latin typeface="egoe UI (Основной текст)"/>
              </a:rPr>
              <a:t>не</a:t>
            </a:r>
            <a:r>
              <a:rPr lang="ru-RU" sz="1000" i="1" dirty="0">
                <a:solidFill>
                  <a:srgbClr val="FF0000"/>
                </a:solidFill>
                <a:latin typeface="egoe UI (Основной текст)"/>
              </a:rPr>
              <a:t> покрывается (и иные расходы в связи с заболеванием </a:t>
            </a:r>
            <a:r>
              <a:rPr lang="ru-RU" sz="1000" i="1" dirty="0" err="1">
                <a:solidFill>
                  <a:srgbClr val="FF0000"/>
                </a:solidFill>
                <a:latin typeface="egoe UI (Основной текст)"/>
              </a:rPr>
              <a:t>коронавирусом</a:t>
            </a:r>
            <a:r>
              <a:rPr lang="ru-RU" sz="1000" i="1" dirty="0">
                <a:solidFill>
                  <a:srgbClr val="FF0000"/>
                </a:solidFill>
                <a:latin typeface="egoe UI (Основной текст)"/>
              </a:rPr>
              <a:t>)</a:t>
            </a:r>
          </a:p>
        </p:txBody>
      </p:sp>
    </p:spTree>
    <p:extLst>
      <p:ext uri="{BB962C8B-B14F-4D97-AF65-F5344CB8AC3E}">
        <p14:creationId xmlns:p14="http://schemas.microsoft.com/office/powerpoint/2010/main" val="3223742917"/>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Прямоугольник 34"/>
          <p:cNvSpPr/>
          <p:nvPr/>
        </p:nvSpPr>
        <p:spPr>
          <a:xfrm>
            <a:off x="3477591" y="3296779"/>
            <a:ext cx="2592000" cy="2952000"/>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9591" y="3618542"/>
            <a:ext cx="828000" cy="828000"/>
          </a:xfrm>
          <a:prstGeom prst="rect">
            <a:avLst/>
          </a:prstGeom>
        </p:spPr>
      </p:pic>
      <p:sp>
        <p:nvSpPr>
          <p:cNvPr id="19" name="Прямоугольник 18"/>
          <p:cNvSpPr/>
          <p:nvPr/>
        </p:nvSpPr>
        <p:spPr>
          <a:xfrm>
            <a:off x="403457" y="1616282"/>
            <a:ext cx="2592000" cy="2708009"/>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p:cNvSpPr txBox="1"/>
          <p:nvPr/>
        </p:nvSpPr>
        <p:spPr>
          <a:xfrm>
            <a:off x="441197" y="3041322"/>
            <a:ext cx="2491389" cy="430887"/>
          </a:xfrm>
          <a:prstGeom prst="rect">
            <a:avLst/>
          </a:prstGeom>
          <a:noFill/>
        </p:spPr>
        <p:txBody>
          <a:bodyPr wrap="square" rtlCol="0">
            <a:spAutoFit/>
          </a:bodyPr>
          <a:lstStyle/>
          <a:p>
            <a:pPr algn="just">
              <a:spcAft>
                <a:spcPts val="600"/>
              </a:spcAft>
              <a:buClr>
                <a:srgbClr val="00B0F0"/>
              </a:buClr>
            </a:pPr>
            <a:r>
              <a:rPr lang="ru-RU" sz="1100" dirty="0">
                <a:latin typeface="Segoe UI (Основной текст)"/>
              </a:rPr>
              <a:t>Покрытие расходов на </a:t>
            </a:r>
            <a:r>
              <a:rPr lang="ru-RU" sz="1100" dirty="0">
                <a:solidFill>
                  <a:srgbClr val="00B0F0"/>
                </a:solidFill>
                <a:latin typeface="Segoe UI (Основной текст)"/>
              </a:rPr>
              <a:t>проведение дезинфекции, вакцинации</a:t>
            </a:r>
            <a:r>
              <a:rPr lang="ru-RU" sz="1100" dirty="0">
                <a:latin typeface="Segoe UI (Основной текст)"/>
              </a:rPr>
              <a:t>.</a:t>
            </a:r>
          </a:p>
        </p:txBody>
      </p:sp>
      <p:pic>
        <p:nvPicPr>
          <p:cNvPr id="22" name="Рисунок 21"/>
          <p:cNvPicPr>
            <a:picLocks noChangeAspect="1"/>
          </p:cNvPicPr>
          <p:nvPr/>
        </p:nvPicPr>
        <p:blipFill rotWithShape="1">
          <a:blip r:embed="rId3">
            <a:extLst>
              <a:ext uri="{28A0092B-C50C-407E-A947-70E740481C1C}">
                <a14:useLocalDpi xmlns:a14="http://schemas.microsoft.com/office/drawing/2010/main" val="0"/>
              </a:ext>
            </a:extLst>
          </a:blip>
          <a:srcRect l="36895" t="44618" r="43678" b="34098"/>
          <a:stretch/>
        </p:blipFill>
        <p:spPr>
          <a:xfrm>
            <a:off x="1451129" y="1314348"/>
            <a:ext cx="433136" cy="448606"/>
          </a:xfrm>
          <a:prstGeom prst="rect">
            <a:avLst/>
          </a:prstGeom>
        </p:spPr>
      </p:pic>
      <p:cxnSp>
        <p:nvCxnSpPr>
          <p:cNvPr id="23" name="Прямая соединительная линия 22"/>
          <p:cNvCxnSpPr/>
          <p:nvPr/>
        </p:nvCxnSpPr>
        <p:spPr>
          <a:xfrm flipV="1">
            <a:off x="1666639" y="-16200"/>
            <a:ext cx="0" cy="1391843"/>
          </a:xfrm>
          <a:prstGeom prst="line">
            <a:avLst/>
          </a:prstGeom>
        </p:spPr>
        <p:style>
          <a:lnRef idx="3">
            <a:schemeClr val="accent3"/>
          </a:lnRef>
          <a:fillRef idx="0">
            <a:schemeClr val="accent3"/>
          </a:fillRef>
          <a:effectRef idx="2">
            <a:schemeClr val="accent3"/>
          </a:effectRef>
          <a:fontRef idx="minor">
            <a:schemeClr val="tx1"/>
          </a:fontRef>
        </p:style>
      </p:cxnSp>
      <p:grpSp>
        <p:nvGrpSpPr>
          <p:cNvPr id="5" name="Группа 4"/>
          <p:cNvGrpSpPr/>
          <p:nvPr/>
        </p:nvGrpSpPr>
        <p:grpSpPr>
          <a:xfrm>
            <a:off x="105866" y="3433531"/>
            <a:ext cx="3119609" cy="756000"/>
            <a:chOff x="3213596" y="5586240"/>
            <a:chExt cx="3119609" cy="756000"/>
          </a:xfrm>
        </p:grpSpPr>
        <p:pic>
          <p:nvPicPr>
            <p:cNvPr id="25" name="Рисунок 24"/>
            <p:cNvPicPr>
              <a:picLocks noChangeAspect="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26" name="TextBox 25"/>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2</a:t>
              </a:r>
              <a:endParaRPr lang="ru-RU" sz="2000" b="1" dirty="0">
                <a:solidFill>
                  <a:schemeClr val="bg1">
                    <a:lumMod val="95000"/>
                  </a:schemeClr>
                </a:solidFill>
                <a:latin typeface="+mj-lt"/>
                <a:ea typeface="+mj-ea"/>
                <a:cs typeface="+mj-cs"/>
              </a:endParaRPr>
            </a:p>
          </p:txBody>
        </p:sp>
      </p:gr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1670" y="1965371"/>
            <a:ext cx="828000" cy="828000"/>
          </a:xfrm>
          <a:prstGeom prst="rect">
            <a:avLst/>
          </a:prstGeom>
        </p:spPr>
      </p:pic>
      <p:sp>
        <p:nvSpPr>
          <p:cNvPr id="36" name="TextBox 35"/>
          <p:cNvSpPr txBox="1"/>
          <p:nvPr/>
        </p:nvSpPr>
        <p:spPr>
          <a:xfrm>
            <a:off x="3515331" y="4721820"/>
            <a:ext cx="2491389" cy="769441"/>
          </a:xfrm>
          <a:prstGeom prst="rect">
            <a:avLst/>
          </a:prstGeom>
          <a:noFill/>
        </p:spPr>
        <p:txBody>
          <a:bodyPr wrap="square" rtlCol="0">
            <a:spAutoFit/>
          </a:bodyPr>
          <a:lstStyle/>
          <a:p>
            <a:pPr algn="just">
              <a:spcAft>
                <a:spcPts val="600"/>
              </a:spcAft>
              <a:buClr>
                <a:srgbClr val="00B0F0"/>
              </a:buClr>
            </a:pPr>
            <a:r>
              <a:rPr lang="ru-RU" sz="1100" dirty="0">
                <a:latin typeface="Segoe UI (Основной текст)"/>
              </a:rPr>
              <a:t>Военные действия, маневры (военные мероприятия), гражданская война, народные волнения, забастовки.</a:t>
            </a:r>
          </a:p>
        </p:txBody>
      </p:sp>
      <p:pic>
        <p:nvPicPr>
          <p:cNvPr id="37" name="Рисунок 36"/>
          <p:cNvPicPr>
            <a:picLocks noChangeAspect="1"/>
          </p:cNvPicPr>
          <p:nvPr/>
        </p:nvPicPr>
        <p:blipFill rotWithShape="1">
          <a:blip r:embed="rId3">
            <a:extLst>
              <a:ext uri="{28A0092B-C50C-407E-A947-70E740481C1C}">
                <a14:useLocalDpi xmlns:a14="http://schemas.microsoft.com/office/drawing/2010/main" val="0"/>
              </a:ext>
            </a:extLst>
          </a:blip>
          <a:srcRect l="36895" t="44618" r="43678" b="34098"/>
          <a:stretch/>
        </p:blipFill>
        <p:spPr>
          <a:xfrm>
            <a:off x="4525263" y="2994846"/>
            <a:ext cx="433136" cy="448606"/>
          </a:xfrm>
          <a:prstGeom prst="rect">
            <a:avLst/>
          </a:prstGeom>
        </p:spPr>
      </p:pic>
      <p:cxnSp>
        <p:nvCxnSpPr>
          <p:cNvPr id="38" name="Прямая соединительная линия 37"/>
          <p:cNvCxnSpPr/>
          <p:nvPr/>
        </p:nvCxnSpPr>
        <p:spPr>
          <a:xfrm flipV="1">
            <a:off x="4740773" y="-16200"/>
            <a:ext cx="0" cy="3072340"/>
          </a:xfrm>
          <a:prstGeom prst="line">
            <a:avLst/>
          </a:prstGeom>
        </p:spPr>
        <p:style>
          <a:lnRef idx="3">
            <a:schemeClr val="accent3"/>
          </a:lnRef>
          <a:fillRef idx="0">
            <a:schemeClr val="accent3"/>
          </a:fillRef>
          <a:effectRef idx="2">
            <a:schemeClr val="accent3"/>
          </a:effectRef>
          <a:fontRef idx="minor">
            <a:schemeClr val="tx1"/>
          </a:fontRef>
        </p:style>
      </p:cxnSp>
      <p:grpSp>
        <p:nvGrpSpPr>
          <p:cNvPr id="40" name="Группа 39"/>
          <p:cNvGrpSpPr/>
          <p:nvPr/>
        </p:nvGrpSpPr>
        <p:grpSpPr>
          <a:xfrm>
            <a:off x="3180000" y="5380729"/>
            <a:ext cx="3119609" cy="756000"/>
            <a:chOff x="3213596" y="5586240"/>
            <a:chExt cx="3119609" cy="756000"/>
          </a:xfrm>
        </p:grpSpPr>
        <p:pic>
          <p:nvPicPr>
            <p:cNvPr id="41" name="Рисунок 40"/>
            <p:cNvPicPr>
              <a:picLocks noChangeAspect="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42" name="TextBox 41"/>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2</a:t>
              </a:r>
              <a:endParaRPr lang="ru-RU" sz="2000" b="1" dirty="0">
                <a:solidFill>
                  <a:schemeClr val="bg1">
                    <a:lumMod val="95000"/>
                  </a:schemeClr>
                </a:solidFill>
                <a:latin typeface="+mj-lt"/>
                <a:ea typeface="+mj-ea"/>
                <a:cs typeface="+mj-cs"/>
              </a:endParaRPr>
            </a:p>
          </p:txBody>
        </p:sp>
      </p:grpSp>
      <p:cxnSp>
        <p:nvCxnSpPr>
          <p:cNvPr id="24" name="Прямая соединительная линия 23"/>
          <p:cNvCxnSpPr/>
          <p:nvPr/>
        </p:nvCxnSpPr>
        <p:spPr>
          <a:xfrm flipH="1" flipV="1">
            <a:off x="10574259" y="-25902"/>
            <a:ext cx="14250" cy="3484948"/>
          </a:xfrm>
          <a:prstGeom prst="line">
            <a:avLst/>
          </a:prstGeom>
        </p:spPr>
        <p:style>
          <a:lnRef idx="3">
            <a:schemeClr val="accent3"/>
          </a:lnRef>
          <a:fillRef idx="0">
            <a:schemeClr val="accent3"/>
          </a:fillRef>
          <a:effectRef idx="2">
            <a:schemeClr val="accent3"/>
          </a:effectRef>
          <a:fontRef idx="minor">
            <a:schemeClr val="tx1"/>
          </a:fontRef>
        </p:style>
      </p:cxnSp>
      <p:cxnSp>
        <p:nvCxnSpPr>
          <p:cNvPr id="27" name="Прямая соединительная линия 26"/>
          <p:cNvCxnSpPr/>
          <p:nvPr/>
        </p:nvCxnSpPr>
        <p:spPr>
          <a:xfrm flipH="1" flipV="1">
            <a:off x="7655804" y="-18322"/>
            <a:ext cx="4409" cy="263336"/>
          </a:xfrm>
          <a:prstGeom prst="line">
            <a:avLst/>
          </a:prstGeom>
        </p:spPr>
        <p:style>
          <a:lnRef idx="3">
            <a:schemeClr val="accent3"/>
          </a:lnRef>
          <a:fillRef idx="0">
            <a:schemeClr val="accent3"/>
          </a:fillRef>
          <a:effectRef idx="2">
            <a:schemeClr val="accent3"/>
          </a:effectRef>
          <a:fontRef idx="minor">
            <a:schemeClr val="tx1"/>
          </a:fontRef>
        </p:style>
      </p:cxnSp>
      <p:sp>
        <p:nvSpPr>
          <p:cNvPr id="28" name="Прямоугольник 27"/>
          <p:cNvSpPr/>
          <p:nvPr/>
        </p:nvSpPr>
        <p:spPr>
          <a:xfrm>
            <a:off x="6385589" y="464540"/>
            <a:ext cx="2592000" cy="3670152"/>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TextBox 29"/>
          <p:cNvSpPr txBox="1"/>
          <p:nvPr/>
        </p:nvSpPr>
        <p:spPr>
          <a:xfrm>
            <a:off x="6423329" y="1754161"/>
            <a:ext cx="2491389" cy="1615827"/>
          </a:xfrm>
          <a:prstGeom prst="rect">
            <a:avLst/>
          </a:prstGeom>
          <a:noFill/>
        </p:spPr>
        <p:txBody>
          <a:bodyPr wrap="square" rtlCol="0">
            <a:spAutoFit/>
          </a:bodyPr>
          <a:lstStyle/>
          <a:p>
            <a:pPr algn="just">
              <a:spcAft>
                <a:spcPts val="600"/>
              </a:spcAft>
              <a:buClr>
                <a:srgbClr val="00B0F0"/>
              </a:buClr>
            </a:pPr>
            <a:r>
              <a:rPr lang="ru-RU" sz="1100" dirty="0">
                <a:latin typeface="Segoe UI (Основной текст)"/>
              </a:rPr>
              <a:t>Расходы, связанные с амбулаторно-стационарной экстренной помощью при осложнении беременности, родовспоможением и послеродовым уходом за ребенком в случае преждевременных родов (до 31 недели)</a:t>
            </a:r>
          </a:p>
        </p:txBody>
      </p:sp>
      <p:pic>
        <p:nvPicPr>
          <p:cNvPr id="31" name="Рисунок 30"/>
          <p:cNvPicPr>
            <a:picLocks noChangeAspect="1"/>
          </p:cNvPicPr>
          <p:nvPr/>
        </p:nvPicPr>
        <p:blipFill rotWithShape="1">
          <a:blip r:embed="rId3">
            <a:extLst>
              <a:ext uri="{28A0092B-C50C-407E-A947-70E740481C1C}">
                <a14:useLocalDpi xmlns:a14="http://schemas.microsoft.com/office/drawing/2010/main" val="0"/>
              </a:ext>
            </a:extLst>
          </a:blip>
          <a:srcRect l="36895" t="44618" r="43678" b="34098"/>
          <a:stretch/>
        </p:blipFill>
        <p:spPr>
          <a:xfrm>
            <a:off x="7441263" y="179598"/>
            <a:ext cx="433136" cy="448606"/>
          </a:xfrm>
          <a:prstGeom prst="rect">
            <a:avLst/>
          </a:prstGeom>
        </p:spPr>
      </p:pic>
      <p:grpSp>
        <p:nvGrpSpPr>
          <p:cNvPr id="32" name="Группа 31"/>
          <p:cNvGrpSpPr/>
          <p:nvPr/>
        </p:nvGrpSpPr>
        <p:grpSpPr>
          <a:xfrm>
            <a:off x="6087998" y="3266642"/>
            <a:ext cx="3119609" cy="756000"/>
            <a:chOff x="3213596" y="5586240"/>
            <a:chExt cx="3119609" cy="756000"/>
          </a:xfrm>
        </p:grpSpPr>
        <p:pic>
          <p:nvPicPr>
            <p:cNvPr id="33" name="Рисунок 32"/>
            <p:cNvPicPr>
              <a:picLocks noChangeAspect="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34" name="TextBox 33"/>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2</a:t>
              </a:r>
              <a:endParaRPr lang="ru-RU" sz="2000" b="1" dirty="0">
                <a:solidFill>
                  <a:schemeClr val="bg1">
                    <a:lumMod val="95000"/>
                  </a:schemeClr>
                </a:solidFill>
                <a:latin typeface="+mj-lt"/>
                <a:ea typeface="+mj-ea"/>
                <a:cs typeface="+mj-cs"/>
              </a:endParaRPr>
            </a:p>
          </p:txBody>
        </p:sp>
      </p:grpSp>
      <p:sp>
        <p:nvSpPr>
          <p:cNvPr id="46" name="Прямоугольник 45"/>
          <p:cNvSpPr/>
          <p:nvPr/>
        </p:nvSpPr>
        <p:spPr>
          <a:xfrm>
            <a:off x="9309591" y="2737330"/>
            <a:ext cx="2592000" cy="2709082"/>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TextBox 47"/>
          <p:cNvSpPr txBox="1"/>
          <p:nvPr/>
        </p:nvSpPr>
        <p:spPr>
          <a:xfrm>
            <a:off x="9347331" y="4105286"/>
            <a:ext cx="2491389" cy="600164"/>
          </a:xfrm>
          <a:prstGeom prst="rect">
            <a:avLst/>
          </a:prstGeom>
          <a:noFill/>
        </p:spPr>
        <p:txBody>
          <a:bodyPr wrap="square" rtlCol="0">
            <a:spAutoFit/>
          </a:bodyPr>
          <a:lstStyle/>
          <a:p>
            <a:pPr>
              <a:spcAft>
                <a:spcPts val="600"/>
              </a:spcAft>
              <a:buClr>
                <a:srgbClr val="00B0F0"/>
              </a:buClr>
            </a:pPr>
            <a:r>
              <a:rPr lang="ru-RU" sz="1100" dirty="0">
                <a:latin typeface="Segoe UI (Основной текст)"/>
              </a:rPr>
              <a:t>Экстренная медицинская помощь при употреблении алкогольсодержащих веществ.</a:t>
            </a:r>
          </a:p>
        </p:txBody>
      </p:sp>
      <p:pic>
        <p:nvPicPr>
          <p:cNvPr id="49" name="Рисунок 48"/>
          <p:cNvPicPr>
            <a:picLocks noChangeAspect="1"/>
          </p:cNvPicPr>
          <p:nvPr/>
        </p:nvPicPr>
        <p:blipFill rotWithShape="1">
          <a:blip r:embed="rId3">
            <a:extLst>
              <a:ext uri="{28A0092B-C50C-407E-A947-70E740481C1C}">
                <a14:useLocalDpi xmlns:a14="http://schemas.microsoft.com/office/drawing/2010/main" val="0"/>
              </a:ext>
            </a:extLst>
          </a:blip>
          <a:srcRect l="36895" t="44618" r="43678" b="34098"/>
          <a:stretch/>
        </p:blipFill>
        <p:spPr>
          <a:xfrm>
            <a:off x="10370066" y="2457000"/>
            <a:ext cx="433136" cy="448606"/>
          </a:xfrm>
          <a:prstGeom prst="rect">
            <a:avLst/>
          </a:prstGeom>
        </p:spPr>
      </p:pic>
      <p:grpSp>
        <p:nvGrpSpPr>
          <p:cNvPr id="50" name="Группа 49"/>
          <p:cNvGrpSpPr/>
          <p:nvPr/>
        </p:nvGrpSpPr>
        <p:grpSpPr>
          <a:xfrm>
            <a:off x="9012000" y="4578362"/>
            <a:ext cx="3119609" cy="756000"/>
            <a:chOff x="3213596" y="5586240"/>
            <a:chExt cx="3119609" cy="756000"/>
          </a:xfrm>
        </p:grpSpPr>
        <p:pic>
          <p:nvPicPr>
            <p:cNvPr id="51" name="Рисунок 50"/>
            <p:cNvPicPr>
              <a:picLocks noChangeAspect="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52" name="TextBox 51"/>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1,2</a:t>
              </a:r>
              <a:endParaRPr lang="ru-RU" sz="2000" b="1" dirty="0">
                <a:solidFill>
                  <a:schemeClr val="bg1">
                    <a:lumMod val="95000"/>
                  </a:schemeClr>
                </a:solidFill>
                <a:latin typeface="+mj-lt"/>
                <a:ea typeface="+mj-ea"/>
                <a:cs typeface="+mj-cs"/>
              </a:endParaRPr>
            </a:p>
          </p:txBody>
        </p:sp>
      </p:grpSp>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89903" y="3107375"/>
            <a:ext cx="831375" cy="831375"/>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78962" y="734114"/>
            <a:ext cx="877576" cy="877576"/>
          </a:xfrm>
          <a:prstGeom prst="rect">
            <a:avLst/>
          </a:prstGeom>
        </p:spPr>
      </p:pic>
      <p:sp>
        <p:nvSpPr>
          <p:cNvPr id="53" name="TextBox 52"/>
          <p:cNvSpPr txBox="1"/>
          <p:nvPr/>
        </p:nvSpPr>
        <p:spPr>
          <a:xfrm>
            <a:off x="6303448" y="4251217"/>
            <a:ext cx="2674141" cy="938719"/>
          </a:xfrm>
          <a:prstGeom prst="rect">
            <a:avLst/>
          </a:prstGeom>
          <a:noFill/>
        </p:spPr>
        <p:txBody>
          <a:bodyPr wrap="square" rtlCol="0">
            <a:spAutoFit/>
          </a:bodyPr>
          <a:lstStyle/>
          <a:p>
            <a:r>
              <a:rPr lang="ru-RU" sz="1100" i="1" dirty="0">
                <a:solidFill>
                  <a:srgbClr val="00B0F0"/>
                </a:solidFill>
                <a:latin typeface="egoe UI (Основной текст)"/>
              </a:rPr>
              <a:t>* </a:t>
            </a:r>
            <a:r>
              <a:rPr lang="ru-RU" sz="1100" i="1" dirty="0">
                <a:latin typeface="egoe UI (Основной текст)"/>
              </a:rPr>
              <a:t>Расходы по уходу за новорожденным, родившимся в результате преждевременных родов, оплачиваются в пределах</a:t>
            </a:r>
          </a:p>
          <a:p>
            <a:r>
              <a:rPr lang="ru-RU" sz="1100" i="1" dirty="0">
                <a:latin typeface="egoe UI (Основной текст)"/>
              </a:rPr>
              <a:t>10 000 евро/долларов</a:t>
            </a:r>
          </a:p>
        </p:txBody>
      </p:sp>
      <p:sp>
        <p:nvSpPr>
          <p:cNvPr id="54" name="TextBox 53"/>
          <p:cNvSpPr txBox="1"/>
          <p:nvPr/>
        </p:nvSpPr>
        <p:spPr>
          <a:xfrm>
            <a:off x="9309591" y="5553888"/>
            <a:ext cx="2592000" cy="600164"/>
          </a:xfrm>
          <a:prstGeom prst="rect">
            <a:avLst/>
          </a:prstGeom>
          <a:noFill/>
        </p:spPr>
        <p:txBody>
          <a:bodyPr wrap="square" rtlCol="0">
            <a:spAutoFit/>
          </a:bodyPr>
          <a:lstStyle/>
          <a:p>
            <a:r>
              <a:rPr lang="ru-RU" sz="1100" i="1" dirty="0">
                <a:solidFill>
                  <a:srgbClr val="00B0F0"/>
                </a:solidFill>
                <a:latin typeface="egoe UI (Основной текст)"/>
              </a:rPr>
              <a:t>* </a:t>
            </a:r>
            <a:r>
              <a:rPr lang="ru-RU" sz="1100" i="1" dirty="0">
                <a:latin typeface="egoe UI (Основной текст)"/>
              </a:rPr>
              <a:t>Расходы оплачиваются в пределах 10% от страховой суммы по медицинским расходам</a:t>
            </a:r>
          </a:p>
        </p:txBody>
      </p:sp>
    </p:spTree>
    <p:extLst>
      <p:ext uri="{BB962C8B-B14F-4D97-AF65-F5344CB8AC3E}">
        <p14:creationId xmlns:p14="http://schemas.microsoft.com/office/powerpoint/2010/main" val="1942382397"/>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5028"/>
            <a:ext cx="12192000" cy="646331"/>
          </a:xfrm>
          <a:prstGeom prst="rect">
            <a:avLst/>
          </a:prstGeom>
        </p:spPr>
        <p:txBody>
          <a:bodyPr wrap="square" rtlCol="0">
            <a:spAutoFit/>
          </a:bodyPr>
          <a:lstStyle/>
          <a:p>
            <a:pPr marL="177800" indent="-177800" algn="ctr"/>
            <a:r>
              <a:rPr lang="ru-RU" sz="3600" dirty="0">
                <a:latin typeface="+mj-lt"/>
                <a:ea typeface="+mj-ea"/>
                <a:cs typeface="+mj-cs"/>
              </a:rPr>
              <a:t>Поправочные коэффициенты</a:t>
            </a:r>
          </a:p>
        </p:txBody>
      </p:sp>
      <p:sp>
        <p:nvSpPr>
          <p:cNvPr id="9" name="TextBox 8"/>
          <p:cNvSpPr txBox="1"/>
          <p:nvPr/>
        </p:nvSpPr>
        <p:spPr>
          <a:xfrm>
            <a:off x="660206" y="757907"/>
            <a:ext cx="651236" cy="461665"/>
          </a:xfrm>
          <a:prstGeom prst="rect">
            <a:avLst/>
          </a:prstGeom>
        </p:spPr>
        <p:txBody>
          <a:bodyPr wrap="square" rtlCol="0">
            <a:spAutoFit/>
          </a:bodyPr>
          <a:lstStyle/>
          <a:p>
            <a:pPr marL="463550" indent="-285750">
              <a:lnSpc>
                <a:spcPct val="150000"/>
              </a:lnSpc>
              <a:buClr>
                <a:srgbClr val="00B0F0"/>
              </a:buClr>
              <a:buFont typeface="Wingdings" panose="05000000000000000000" pitchFamily="2" charset="2"/>
              <a:buChar char="ü"/>
            </a:pPr>
            <a:r>
              <a:rPr lang="ru-RU" sz="1600" dirty="0">
                <a:solidFill>
                  <a:srgbClr val="F5F5F5"/>
                </a:solidFill>
                <a:latin typeface="egoe UI (Основной текст)"/>
                <a:ea typeface="+mj-ea"/>
                <a:cs typeface="+mj-cs"/>
              </a:rPr>
              <a:t>-</a:t>
            </a:r>
          </a:p>
        </p:txBody>
      </p:sp>
      <p:sp>
        <p:nvSpPr>
          <p:cNvPr id="13" name="TextBox 12"/>
          <p:cNvSpPr txBox="1"/>
          <p:nvPr/>
        </p:nvSpPr>
        <p:spPr>
          <a:xfrm>
            <a:off x="7049909" y="815485"/>
            <a:ext cx="5097111" cy="584775"/>
          </a:xfrm>
          <a:prstGeom prst="rect">
            <a:avLst/>
          </a:prstGeom>
        </p:spPr>
        <p:txBody>
          <a:bodyPr wrap="square" rtlCol="0">
            <a:spAutoFit/>
          </a:bodyPr>
          <a:lstStyle/>
          <a:p>
            <a:pPr marL="177800">
              <a:buClr>
                <a:srgbClr val="00B0F0"/>
              </a:buClr>
            </a:pPr>
            <a:r>
              <a:rPr lang="ru-RU" sz="1600" dirty="0">
                <a:latin typeface="egoe UI (Основной текст)"/>
                <a:ea typeface="+mj-ea"/>
                <a:cs typeface="+mj-cs"/>
              </a:rPr>
              <a:t>коэффициент за количество застрахованных в одном договоре страхования</a:t>
            </a:r>
          </a:p>
        </p:txBody>
      </p:sp>
      <p:sp>
        <p:nvSpPr>
          <p:cNvPr id="75" name="TextBox 74"/>
          <p:cNvSpPr txBox="1"/>
          <p:nvPr/>
        </p:nvSpPr>
        <p:spPr>
          <a:xfrm>
            <a:off x="951705" y="747323"/>
            <a:ext cx="4708478" cy="416011"/>
          </a:xfrm>
          <a:prstGeom prst="rect">
            <a:avLst/>
          </a:prstGeom>
        </p:spPr>
        <p:txBody>
          <a:bodyPr wrap="square" rtlCol="0">
            <a:spAutoFit/>
          </a:bodyPr>
          <a:lstStyle/>
          <a:p>
            <a:pPr marL="177800">
              <a:lnSpc>
                <a:spcPct val="150000"/>
              </a:lnSpc>
              <a:buClr>
                <a:srgbClr val="00B0F0"/>
              </a:buClr>
            </a:pPr>
            <a:r>
              <a:rPr lang="ru-RU" sz="1600" dirty="0">
                <a:latin typeface="egoe UI (Основной текст)"/>
                <a:ea typeface="+mj-ea"/>
                <a:cs typeface="+mj-cs"/>
              </a:rPr>
              <a:t>коэффициент за возраст застрахованного</a:t>
            </a:r>
          </a:p>
        </p:txBody>
      </p:sp>
      <p:sp>
        <p:nvSpPr>
          <p:cNvPr id="76" name="TextBox 75"/>
          <p:cNvSpPr txBox="1"/>
          <p:nvPr/>
        </p:nvSpPr>
        <p:spPr>
          <a:xfrm>
            <a:off x="6611827" y="757906"/>
            <a:ext cx="651236" cy="461665"/>
          </a:xfrm>
          <a:prstGeom prst="rect">
            <a:avLst/>
          </a:prstGeom>
        </p:spPr>
        <p:txBody>
          <a:bodyPr wrap="square" rtlCol="0">
            <a:spAutoFit/>
          </a:bodyPr>
          <a:lstStyle/>
          <a:p>
            <a:pPr marL="463550" indent="-285750">
              <a:lnSpc>
                <a:spcPct val="150000"/>
              </a:lnSpc>
              <a:buClr>
                <a:srgbClr val="00B0F0"/>
              </a:buClr>
              <a:buFont typeface="Wingdings" panose="05000000000000000000" pitchFamily="2" charset="2"/>
              <a:buChar char="ü"/>
            </a:pPr>
            <a:r>
              <a:rPr lang="ru-RU" sz="1600" dirty="0">
                <a:solidFill>
                  <a:srgbClr val="F5F5F5"/>
                </a:solidFill>
                <a:latin typeface="egoe UI (Основной текст)"/>
                <a:ea typeface="+mj-ea"/>
                <a:cs typeface="+mj-cs"/>
              </a:rPr>
              <a:t>-</a:t>
            </a:r>
          </a:p>
        </p:txBody>
      </p:sp>
      <p:grpSp>
        <p:nvGrpSpPr>
          <p:cNvPr id="5" name="Группа 4"/>
          <p:cNvGrpSpPr/>
          <p:nvPr/>
        </p:nvGrpSpPr>
        <p:grpSpPr>
          <a:xfrm>
            <a:off x="1668000" y="1555286"/>
            <a:ext cx="2480456" cy="5067466"/>
            <a:chOff x="1668000" y="1555286"/>
            <a:chExt cx="2480456" cy="5067466"/>
          </a:xfrm>
        </p:grpSpPr>
        <p:sp>
          <p:nvSpPr>
            <p:cNvPr id="15" name="Скругленный прямоугольник 14"/>
            <p:cNvSpPr/>
            <p:nvPr/>
          </p:nvSpPr>
          <p:spPr>
            <a:xfrm rot="5400000">
              <a:off x="434877" y="2866803"/>
              <a:ext cx="4881700" cy="2345242"/>
            </a:xfrm>
            <a:prstGeom prst="roundRect">
              <a:avLst>
                <a:gd name="adj" fmla="val 139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p:cNvSpPr/>
            <p:nvPr/>
          </p:nvSpPr>
          <p:spPr>
            <a:xfrm>
              <a:off x="1717489" y="1974128"/>
              <a:ext cx="972000" cy="18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Овал 29"/>
            <p:cNvSpPr>
              <a:spLocks noChangeAspect="1"/>
            </p:cNvSpPr>
            <p:nvPr/>
          </p:nvSpPr>
          <p:spPr>
            <a:xfrm>
              <a:off x="2588839" y="1974128"/>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33"/>
            <p:cNvSpPr/>
            <p:nvPr/>
          </p:nvSpPr>
          <p:spPr>
            <a:xfrm>
              <a:off x="3086397" y="1974128"/>
              <a:ext cx="981002" cy="18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TextBox 28"/>
            <p:cNvSpPr txBox="1"/>
            <p:nvPr/>
          </p:nvSpPr>
          <p:spPr>
            <a:xfrm>
              <a:off x="1668377" y="1937592"/>
              <a:ext cx="988624" cy="261610"/>
            </a:xfrm>
            <a:prstGeom prst="rect">
              <a:avLst/>
            </a:prstGeom>
            <a:noFill/>
          </p:spPr>
          <p:txBody>
            <a:bodyPr wrap="square" rtlCol="0">
              <a:spAutoFit/>
            </a:bodyPr>
            <a:lstStyle/>
            <a:p>
              <a:pPr algn="ctr">
                <a:spcAft>
                  <a:spcPts val="600"/>
                </a:spcAft>
                <a:buClr>
                  <a:srgbClr val="00B0F0"/>
                </a:buClr>
              </a:pPr>
              <a:r>
                <a:rPr lang="ru-RU" sz="1100" dirty="0">
                  <a:solidFill>
                    <a:schemeClr val="tx1">
                      <a:lumMod val="85000"/>
                      <a:lumOff val="15000"/>
                    </a:schemeClr>
                  </a:solidFill>
                  <a:latin typeface="Segoe UI (Основной текст)"/>
                  <a:cs typeface="Segoe UI Semibold" panose="020B0702040204020203" pitchFamily="34" charset="0"/>
                </a:rPr>
                <a:t>    </a:t>
              </a:r>
              <a:r>
                <a:rPr lang="ru-RU" sz="1100" dirty="0">
                  <a:latin typeface="Segoe UI (Основной текст)"/>
                  <a:cs typeface="Segoe UI Semibold" panose="020B0702040204020203" pitchFamily="34" charset="0"/>
                </a:rPr>
                <a:t>Возраст</a:t>
              </a:r>
              <a:endParaRPr lang="ru-RU" sz="1100" dirty="0">
                <a:latin typeface="Segoe UI (Основной текст)"/>
              </a:endParaRPr>
            </a:p>
          </p:txBody>
        </p:sp>
        <p:sp>
          <p:nvSpPr>
            <p:cNvPr id="33" name="Овал 32"/>
            <p:cNvSpPr>
              <a:spLocks noChangeAspect="1"/>
            </p:cNvSpPr>
            <p:nvPr/>
          </p:nvSpPr>
          <p:spPr>
            <a:xfrm>
              <a:off x="3014445" y="1974128"/>
              <a:ext cx="180000" cy="180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TextBox 31"/>
            <p:cNvSpPr txBox="1"/>
            <p:nvPr/>
          </p:nvSpPr>
          <p:spPr>
            <a:xfrm>
              <a:off x="2928496" y="1937592"/>
              <a:ext cx="1199710" cy="261610"/>
            </a:xfrm>
            <a:prstGeom prst="rect">
              <a:avLst/>
            </a:prstGeom>
            <a:noFill/>
          </p:spPr>
          <p:txBody>
            <a:bodyPr wrap="square" rtlCol="0">
              <a:spAutoFit/>
            </a:bodyPr>
            <a:lstStyle/>
            <a:p>
              <a:pPr algn="ctr">
                <a:spcAft>
                  <a:spcPts val="600"/>
                </a:spcAft>
                <a:buClr>
                  <a:srgbClr val="00B0F0"/>
                </a:buClr>
              </a:pPr>
              <a:r>
                <a:rPr lang="ru-RU" sz="1100" dirty="0">
                  <a:solidFill>
                    <a:schemeClr val="tx1">
                      <a:lumMod val="85000"/>
                      <a:lumOff val="15000"/>
                    </a:schemeClr>
                  </a:solidFill>
                  <a:latin typeface="Segoe UI (Основной текст)"/>
                  <a:cs typeface="Segoe UI Semibold" panose="020B0702040204020203" pitchFamily="34" charset="0"/>
                </a:rPr>
                <a:t>Коэффициент</a:t>
              </a:r>
              <a:endParaRPr lang="ru-RU" sz="1100" dirty="0">
                <a:latin typeface="Segoe UI (Основной текст)"/>
              </a:endParaRPr>
            </a:p>
          </p:txBody>
        </p:sp>
        <p:sp>
          <p:nvSpPr>
            <p:cNvPr id="35" name="TextBox 34"/>
            <p:cNvSpPr txBox="1"/>
            <p:nvPr/>
          </p:nvSpPr>
          <p:spPr>
            <a:xfrm>
              <a:off x="1926655" y="2433028"/>
              <a:ext cx="739871" cy="346249"/>
            </a:xfrm>
            <a:prstGeom prst="rect">
              <a:avLst/>
            </a:prstGeom>
          </p:spPr>
          <p:txBody>
            <a:bodyPr wrap="square" rtlCol="0">
              <a:spAutoFit/>
            </a:bodyPr>
            <a:lstStyle/>
            <a:p>
              <a:pPr>
                <a:lnSpc>
                  <a:spcPct val="150000"/>
                </a:lnSpc>
              </a:pPr>
              <a:r>
                <a:rPr lang="ru-RU" sz="1100" dirty="0">
                  <a:latin typeface="egoe UI (Основной текст)"/>
                  <a:ea typeface="+mj-ea"/>
                  <a:cs typeface="+mj-cs"/>
                </a:rPr>
                <a:t>0 - 4 </a:t>
              </a:r>
              <a:r>
                <a:rPr lang="ru-RU" sz="1100" dirty="0">
                  <a:solidFill>
                    <a:srgbClr val="00B0F0"/>
                  </a:solidFill>
                  <a:latin typeface="egoe UI (Основной текст)"/>
                  <a:ea typeface="+mj-ea"/>
                  <a:cs typeface="+mj-cs"/>
                </a:rPr>
                <a:t>лет</a:t>
              </a:r>
            </a:p>
          </p:txBody>
        </p:sp>
        <p:sp>
          <p:nvSpPr>
            <p:cNvPr id="36" name="TextBox 35"/>
            <p:cNvSpPr txBox="1"/>
            <p:nvPr/>
          </p:nvSpPr>
          <p:spPr>
            <a:xfrm>
              <a:off x="1926655" y="3296349"/>
              <a:ext cx="940370" cy="346249"/>
            </a:xfrm>
            <a:prstGeom prst="rect">
              <a:avLst/>
            </a:prstGeom>
          </p:spPr>
          <p:txBody>
            <a:bodyPr wrap="square" rtlCol="0">
              <a:spAutoFit/>
            </a:bodyPr>
            <a:lstStyle/>
            <a:p>
              <a:pPr>
                <a:lnSpc>
                  <a:spcPct val="150000"/>
                </a:lnSpc>
              </a:pPr>
              <a:r>
                <a:rPr lang="ru-RU" sz="1100" dirty="0">
                  <a:latin typeface="egoe UI (Основной текст)"/>
                  <a:ea typeface="+mj-ea"/>
                  <a:cs typeface="+mj-cs"/>
                </a:rPr>
                <a:t>5 - 10 </a:t>
              </a:r>
              <a:r>
                <a:rPr lang="ru-RU" sz="1100" dirty="0">
                  <a:solidFill>
                    <a:srgbClr val="00B0F0"/>
                  </a:solidFill>
                  <a:latin typeface="egoe UI (Основной текст)"/>
                  <a:ea typeface="+mj-ea"/>
                  <a:cs typeface="+mj-cs"/>
                </a:rPr>
                <a:t>лет</a:t>
              </a:r>
            </a:p>
          </p:txBody>
        </p:sp>
        <p:sp>
          <p:nvSpPr>
            <p:cNvPr id="37" name="TextBox 36"/>
            <p:cNvSpPr txBox="1"/>
            <p:nvPr/>
          </p:nvSpPr>
          <p:spPr>
            <a:xfrm>
              <a:off x="1855014" y="4060796"/>
              <a:ext cx="880139" cy="346249"/>
            </a:xfrm>
            <a:prstGeom prst="rect">
              <a:avLst/>
            </a:prstGeom>
          </p:spPr>
          <p:txBody>
            <a:bodyPr wrap="square" rtlCol="0">
              <a:spAutoFit/>
            </a:bodyPr>
            <a:lstStyle/>
            <a:p>
              <a:pPr>
                <a:lnSpc>
                  <a:spcPct val="150000"/>
                </a:lnSpc>
              </a:pPr>
              <a:r>
                <a:rPr lang="ru-RU" sz="1100" dirty="0">
                  <a:latin typeface="egoe UI (Основной текст)"/>
                  <a:ea typeface="+mj-ea"/>
                  <a:cs typeface="+mj-cs"/>
                </a:rPr>
                <a:t>11 - 60 </a:t>
              </a:r>
              <a:r>
                <a:rPr lang="ru-RU" sz="1100" dirty="0">
                  <a:solidFill>
                    <a:srgbClr val="00B0F0"/>
                  </a:solidFill>
                  <a:latin typeface="egoe UI (Основной текст)"/>
                  <a:ea typeface="+mj-ea"/>
                  <a:cs typeface="+mj-cs"/>
                </a:rPr>
                <a:t>лет</a:t>
              </a:r>
            </a:p>
          </p:txBody>
        </p:sp>
        <p:sp>
          <p:nvSpPr>
            <p:cNvPr id="38" name="TextBox 37"/>
            <p:cNvSpPr txBox="1"/>
            <p:nvPr/>
          </p:nvSpPr>
          <p:spPr>
            <a:xfrm>
              <a:off x="1857372" y="4888311"/>
              <a:ext cx="911467" cy="346249"/>
            </a:xfrm>
            <a:prstGeom prst="rect">
              <a:avLst/>
            </a:prstGeom>
          </p:spPr>
          <p:txBody>
            <a:bodyPr wrap="square" rtlCol="0">
              <a:spAutoFit/>
            </a:bodyPr>
            <a:lstStyle/>
            <a:p>
              <a:pPr>
                <a:lnSpc>
                  <a:spcPct val="150000"/>
                </a:lnSpc>
              </a:pPr>
              <a:r>
                <a:rPr lang="ru-RU" sz="1100" dirty="0">
                  <a:latin typeface="egoe UI (Основной текст)"/>
                  <a:ea typeface="+mj-ea"/>
                  <a:cs typeface="+mj-cs"/>
                </a:rPr>
                <a:t>61 - 79 </a:t>
              </a:r>
              <a:r>
                <a:rPr lang="ru-RU" sz="1100" dirty="0">
                  <a:solidFill>
                    <a:srgbClr val="00B0F0"/>
                  </a:solidFill>
                  <a:latin typeface="egoe UI (Основной текст)"/>
                  <a:ea typeface="+mj-ea"/>
                  <a:cs typeface="+mj-cs"/>
                </a:rPr>
                <a:t>лет</a:t>
              </a:r>
            </a:p>
          </p:txBody>
        </p:sp>
        <p:sp>
          <p:nvSpPr>
            <p:cNvPr id="50" name="TextBox 49"/>
            <p:cNvSpPr txBox="1"/>
            <p:nvPr/>
          </p:nvSpPr>
          <p:spPr>
            <a:xfrm>
              <a:off x="1926655" y="5720142"/>
              <a:ext cx="730000" cy="346249"/>
            </a:xfrm>
            <a:prstGeom prst="rect">
              <a:avLst/>
            </a:prstGeom>
          </p:spPr>
          <p:txBody>
            <a:bodyPr wrap="square" rtlCol="0">
              <a:spAutoFit/>
            </a:bodyPr>
            <a:lstStyle/>
            <a:p>
              <a:pPr>
                <a:lnSpc>
                  <a:spcPct val="150000"/>
                </a:lnSpc>
              </a:pPr>
              <a:r>
                <a:rPr lang="ru-RU" sz="1100" dirty="0">
                  <a:latin typeface="egoe UI (Основной текст)"/>
                  <a:ea typeface="+mj-ea"/>
                  <a:cs typeface="+mj-cs"/>
                </a:rPr>
                <a:t>80</a:t>
              </a:r>
              <a:r>
                <a:rPr lang="en-US" sz="1100" dirty="0">
                  <a:latin typeface="egoe UI (Основной текст)"/>
                  <a:ea typeface="+mj-ea"/>
                  <a:cs typeface="+mj-cs"/>
                </a:rPr>
                <a:t>+</a:t>
              </a:r>
              <a:r>
                <a:rPr lang="ru-RU" sz="1100" dirty="0">
                  <a:latin typeface="egoe UI (Основной текст)"/>
                  <a:ea typeface="+mj-ea"/>
                  <a:cs typeface="+mj-cs"/>
                </a:rPr>
                <a:t> </a:t>
              </a:r>
              <a:r>
                <a:rPr lang="ru-RU" sz="1100" dirty="0">
                  <a:solidFill>
                    <a:srgbClr val="00B0F0"/>
                  </a:solidFill>
                  <a:latin typeface="egoe UI (Основной текст)"/>
                  <a:ea typeface="+mj-ea"/>
                  <a:cs typeface="+mj-cs"/>
                </a:rPr>
                <a:t>лет</a:t>
              </a:r>
            </a:p>
          </p:txBody>
        </p:sp>
        <p:sp>
          <p:nvSpPr>
            <p:cNvPr id="51" name="TextBox 50"/>
            <p:cNvSpPr txBox="1"/>
            <p:nvPr/>
          </p:nvSpPr>
          <p:spPr>
            <a:xfrm>
              <a:off x="3279133" y="2474198"/>
              <a:ext cx="595530" cy="346249"/>
            </a:xfrm>
            <a:prstGeom prst="rect">
              <a:avLst/>
            </a:prstGeom>
          </p:spPr>
          <p:txBody>
            <a:bodyPr wrap="square" rtlCol="0">
              <a:spAutoFit/>
            </a:bodyPr>
            <a:lstStyle/>
            <a:p>
              <a:pPr algn="ctr">
                <a:lnSpc>
                  <a:spcPct val="150000"/>
                </a:lnSpc>
              </a:pPr>
              <a:r>
                <a:rPr lang="en-US" sz="1100" dirty="0">
                  <a:latin typeface="egoe UI (Основной текст)"/>
                  <a:ea typeface="+mj-ea"/>
                  <a:cs typeface="+mj-cs"/>
                </a:rPr>
                <a:t>2,0</a:t>
              </a:r>
              <a:endParaRPr lang="ru-RU" sz="1200" dirty="0">
                <a:latin typeface="egoe UI (Основной текст)"/>
                <a:ea typeface="+mj-ea"/>
                <a:cs typeface="+mj-cs"/>
              </a:endParaRPr>
            </a:p>
          </p:txBody>
        </p:sp>
        <p:sp>
          <p:nvSpPr>
            <p:cNvPr id="53" name="TextBox 52"/>
            <p:cNvSpPr txBox="1"/>
            <p:nvPr/>
          </p:nvSpPr>
          <p:spPr>
            <a:xfrm>
              <a:off x="3243370" y="3282631"/>
              <a:ext cx="569962" cy="346249"/>
            </a:xfrm>
            <a:prstGeom prst="rect">
              <a:avLst/>
            </a:prstGeom>
          </p:spPr>
          <p:txBody>
            <a:bodyPr wrap="square" rtlCol="0">
              <a:spAutoFit/>
            </a:bodyPr>
            <a:lstStyle/>
            <a:p>
              <a:pPr algn="ctr">
                <a:lnSpc>
                  <a:spcPct val="150000"/>
                </a:lnSpc>
              </a:pPr>
              <a:r>
                <a:rPr lang="ru-RU" sz="1100" dirty="0">
                  <a:latin typeface="egoe UI (Основной текст)"/>
                  <a:ea typeface="+mj-ea"/>
                  <a:cs typeface="+mj-cs"/>
                </a:rPr>
                <a:t>1,7</a:t>
              </a:r>
              <a:endParaRPr lang="ru-RU" sz="1200" dirty="0">
                <a:latin typeface="egoe UI (Основной текст)"/>
                <a:ea typeface="+mj-ea"/>
                <a:cs typeface="+mj-cs"/>
              </a:endParaRPr>
            </a:p>
          </p:txBody>
        </p:sp>
        <p:sp>
          <p:nvSpPr>
            <p:cNvPr id="54" name="TextBox 53"/>
            <p:cNvSpPr txBox="1"/>
            <p:nvPr/>
          </p:nvSpPr>
          <p:spPr>
            <a:xfrm>
              <a:off x="3241796" y="4063324"/>
              <a:ext cx="571536" cy="346249"/>
            </a:xfrm>
            <a:prstGeom prst="rect">
              <a:avLst/>
            </a:prstGeom>
          </p:spPr>
          <p:txBody>
            <a:bodyPr wrap="square" rtlCol="0">
              <a:spAutoFit/>
            </a:bodyPr>
            <a:lstStyle/>
            <a:p>
              <a:pPr algn="ctr">
                <a:lnSpc>
                  <a:spcPct val="150000"/>
                </a:lnSpc>
              </a:pPr>
              <a:r>
                <a:rPr lang="ru-RU" sz="1100" dirty="0">
                  <a:latin typeface="egoe UI (Основной текст)"/>
                  <a:ea typeface="+mj-ea"/>
                  <a:cs typeface="+mj-cs"/>
                </a:rPr>
                <a:t>1,0</a:t>
              </a:r>
              <a:endParaRPr lang="ru-RU" sz="1200" dirty="0">
                <a:latin typeface="egoe UI (Основной текст)"/>
                <a:ea typeface="+mj-ea"/>
                <a:cs typeface="+mj-cs"/>
              </a:endParaRPr>
            </a:p>
          </p:txBody>
        </p:sp>
        <p:sp>
          <p:nvSpPr>
            <p:cNvPr id="55" name="TextBox 54"/>
            <p:cNvSpPr txBox="1"/>
            <p:nvPr/>
          </p:nvSpPr>
          <p:spPr>
            <a:xfrm>
              <a:off x="3210167" y="4890826"/>
              <a:ext cx="733461" cy="346249"/>
            </a:xfrm>
            <a:prstGeom prst="rect">
              <a:avLst/>
            </a:prstGeom>
          </p:spPr>
          <p:txBody>
            <a:bodyPr wrap="square" rtlCol="0">
              <a:spAutoFit/>
            </a:bodyPr>
            <a:lstStyle/>
            <a:p>
              <a:pPr algn="ctr">
                <a:lnSpc>
                  <a:spcPct val="150000"/>
                </a:lnSpc>
              </a:pPr>
              <a:r>
                <a:rPr lang="ru-RU" sz="1100" dirty="0">
                  <a:latin typeface="egoe UI (Основной текст)"/>
                  <a:ea typeface="+mj-ea"/>
                  <a:cs typeface="+mj-cs"/>
                </a:rPr>
                <a:t>2,22</a:t>
              </a:r>
              <a:endParaRPr lang="ru-RU" sz="1200" dirty="0">
                <a:latin typeface="egoe UI (Основной текст)"/>
                <a:ea typeface="+mj-ea"/>
                <a:cs typeface="+mj-cs"/>
              </a:endParaRPr>
            </a:p>
          </p:txBody>
        </p:sp>
        <p:sp>
          <p:nvSpPr>
            <p:cNvPr id="56" name="TextBox 55"/>
            <p:cNvSpPr txBox="1"/>
            <p:nvPr/>
          </p:nvSpPr>
          <p:spPr>
            <a:xfrm>
              <a:off x="3241796" y="5718328"/>
              <a:ext cx="609636" cy="346249"/>
            </a:xfrm>
            <a:prstGeom prst="rect">
              <a:avLst/>
            </a:prstGeom>
          </p:spPr>
          <p:txBody>
            <a:bodyPr wrap="square" rtlCol="0">
              <a:spAutoFit/>
            </a:bodyPr>
            <a:lstStyle/>
            <a:p>
              <a:pPr algn="ctr">
                <a:lnSpc>
                  <a:spcPct val="150000"/>
                </a:lnSpc>
              </a:pPr>
              <a:r>
                <a:rPr lang="ru-RU" sz="1100" dirty="0">
                  <a:latin typeface="egoe UI (Основной текст)"/>
                  <a:ea typeface="+mj-ea"/>
                  <a:cs typeface="+mj-cs"/>
                </a:rPr>
                <a:t>4,0</a:t>
              </a:r>
              <a:endParaRPr lang="ru-RU" sz="1200" dirty="0">
                <a:latin typeface="egoe UI (Основной текст)"/>
                <a:ea typeface="+mj-ea"/>
                <a:cs typeface="+mj-cs"/>
              </a:endParaRPr>
            </a:p>
          </p:txBody>
        </p:sp>
        <p:pic>
          <p:nvPicPr>
            <p:cNvPr id="44" name="Рисунок 43"/>
            <p:cNvPicPr>
              <a:picLocks noChangeAspect="1"/>
            </p:cNvPicPr>
            <p:nvPr/>
          </p:nvPicPr>
          <p:blipFill rotWithShape="1">
            <a:blip r:embed="rId2" cstate="print">
              <a:extLst>
                <a:ext uri="{28A0092B-C50C-407E-A947-70E740481C1C}">
                  <a14:useLocalDpi xmlns:a14="http://schemas.microsoft.com/office/drawing/2010/main" val="0"/>
                </a:ext>
              </a:extLst>
            </a:blip>
            <a:srcRect l="6890" t="6972" r="12004" b="7861"/>
            <a:stretch/>
          </p:blipFill>
          <p:spPr>
            <a:xfrm>
              <a:off x="1668000" y="1555286"/>
              <a:ext cx="2480456" cy="5067466"/>
            </a:xfrm>
            <a:prstGeom prst="rect">
              <a:avLst/>
            </a:prstGeom>
          </p:spPr>
        </p:pic>
      </p:grpSp>
      <p:grpSp>
        <p:nvGrpSpPr>
          <p:cNvPr id="3" name="Группа 2"/>
          <p:cNvGrpSpPr/>
          <p:nvPr/>
        </p:nvGrpSpPr>
        <p:grpSpPr>
          <a:xfrm>
            <a:off x="8367544" y="1505690"/>
            <a:ext cx="2480456" cy="5067466"/>
            <a:chOff x="8367544" y="1505690"/>
            <a:chExt cx="2480456" cy="5067466"/>
          </a:xfrm>
        </p:grpSpPr>
        <p:sp>
          <p:nvSpPr>
            <p:cNvPr id="77" name="Скругленный прямоугольник 76"/>
            <p:cNvSpPr/>
            <p:nvPr/>
          </p:nvSpPr>
          <p:spPr>
            <a:xfrm rot="5400000">
              <a:off x="7157614" y="2866802"/>
              <a:ext cx="4881700" cy="2345242"/>
            </a:xfrm>
            <a:prstGeom prst="roundRect">
              <a:avLst>
                <a:gd name="adj" fmla="val 139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6" name="TextBox 85"/>
            <p:cNvSpPr txBox="1"/>
            <p:nvPr/>
          </p:nvSpPr>
          <p:spPr>
            <a:xfrm>
              <a:off x="8541555" y="3282631"/>
              <a:ext cx="2210073" cy="2123658"/>
            </a:xfrm>
            <a:prstGeom prst="rect">
              <a:avLst/>
            </a:prstGeom>
          </p:spPr>
          <p:txBody>
            <a:bodyPr wrap="square" rtlCol="0">
              <a:spAutoFit/>
            </a:bodyPr>
            <a:lstStyle/>
            <a:p>
              <a:pPr>
                <a:lnSpc>
                  <a:spcPct val="150000"/>
                </a:lnSpc>
              </a:pPr>
              <a:r>
                <a:rPr lang="ru-RU" sz="1100" dirty="0">
                  <a:latin typeface="egoe UI (Основной текст)"/>
                </a:rPr>
                <a:t>Если по одному договору застраховано несколько человек, применяется понижающий коэффициент:</a:t>
              </a:r>
            </a:p>
            <a:p>
              <a:pPr>
                <a:lnSpc>
                  <a:spcPct val="150000"/>
                </a:lnSpc>
              </a:pPr>
              <a:r>
                <a:rPr lang="ru-RU" sz="1100" dirty="0">
                  <a:latin typeface="egoe UI (Основной текст)"/>
                </a:rPr>
                <a:t>10-20 </a:t>
              </a:r>
              <a:r>
                <a:rPr lang="ru-RU" sz="1100" dirty="0">
                  <a:solidFill>
                    <a:srgbClr val="00B0F0"/>
                  </a:solidFill>
                  <a:latin typeface="egoe UI (Основной текст)"/>
                </a:rPr>
                <a:t>человек                  </a:t>
              </a:r>
              <a:r>
                <a:rPr lang="ru-RU" sz="1100" dirty="0">
                  <a:latin typeface="egoe UI (Основной текст)"/>
                </a:rPr>
                <a:t>0,95</a:t>
              </a:r>
            </a:p>
            <a:p>
              <a:pPr>
                <a:lnSpc>
                  <a:spcPct val="150000"/>
                </a:lnSpc>
              </a:pPr>
              <a:r>
                <a:rPr lang="ru-RU" sz="1100" dirty="0">
                  <a:latin typeface="egoe UI (Основной текст)"/>
                </a:rPr>
                <a:t>21-50</a:t>
              </a:r>
              <a:r>
                <a:rPr lang="ru-RU" sz="1100" dirty="0">
                  <a:solidFill>
                    <a:srgbClr val="00B0F0"/>
                  </a:solidFill>
                  <a:latin typeface="egoe UI (Основной текст)"/>
                </a:rPr>
                <a:t> человек                  </a:t>
              </a:r>
              <a:r>
                <a:rPr lang="ru-RU" sz="1100" dirty="0">
                  <a:latin typeface="egoe UI (Основной текст)"/>
                </a:rPr>
                <a:t>0,9</a:t>
              </a:r>
            </a:p>
            <a:p>
              <a:pPr>
                <a:lnSpc>
                  <a:spcPct val="150000"/>
                </a:lnSpc>
              </a:pPr>
              <a:r>
                <a:rPr lang="ru-RU" sz="1100" dirty="0">
                  <a:latin typeface="egoe UI (Основной текст)"/>
                </a:rPr>
                <a:t>50+</a:t>
              </a:r>
              <a:r>
                <a:rPr lang="ru-RU" sz="1100" dirty="0">
                  <a:solidFill>
                    <a:srgbClr val="00B0F0"/>
                  </a:solidFill>
                  <a:latin typeface="egoe UI (Основной текст)"/>
                </a:rPr>
                <a:t> человек                     </a:t>
              </a:r>
              <a:r>
                <a:rPr lang="ru-RU" sz="1100" dirty="0">
                  <a:latin typeface="egoe UI (Основной текст)"/>
                </a:rPr>
                <a:t>0,85</a:t>
              </a:r>
            </a:p>
            <a:p>
              <a:pPr>
                <a:lnSpc>
                  <a:spcPct val="150000"/>
                </a:lnSpc>
              </a:pPr>
              <a:r>
                <a:rPr lang="ru-RU" sz="1100" dirty="0">
                  <a:latin typeface="egoe UI (Основной текст)"/>
                </a:rPr>
                <a:t>  </a:t>
              </a:r>
            </a:p>
          </p:txBody>
        </p:sp>
        <p:pic>
          <p:nvPicPr>
            <p:cNvPr id="73" name="Рисунок 72"/>
            <p:cNvPicPr>
              <a:picLocks noChangeAspect="1"/>
            </p:cNvPicPr>
            <p:nvPr/>
          </p:nvPicPr>
          <p:blipFill rotWithShape="1">
            <a:blip r:embed="rId2" cstate="print">
              <a:extLst>
                <a:ext uri="{28A0092B-C50C-407E-A947-70E740481C1C}">
                  <a14:useLocalDpi xmlns:a14="http://schemas.microsoft.com/office/drawing/2010/main" val="0"/>
                </a:ext>
              </a:extLst>
            </a:blip>
            <a:srcRect l="6890" t="6972" r="12004" b="7861"/>
            <a:stretch/>
          </p:blipFill>
          <p:spPr>
            <a:xfrm>
              <a:off x="8367544" y="1505690"/>
              <a:ext cx="2480456" cy="5067466"/>
            </a:xfrm>
            <a:prstGeom prst="rect">
              <a:avLst/>
            </a:prstGeom>
          </p:spPr>
        </p:pic>
      </p:grpSp>
    </p:spTree>
    <p:extLst>
      <p:ext uri="{BB962C8B-B14F-4D97-AF65-F5344CB8AC3E}">
        <p14:creationId xmlns:p14="http://schemas.microsoft.com/office/powerpoint/2010/main" val="475802097"/>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750"/>
                                        <p:tgtEl>
                                          <p:spTgt spid="75"/>
                                        </p:tgtEl>
                                      </p:cBhvr>
                                    </p:animEffect>
                                  </p:childTnLst>
                                </p:cTn>
                              </p:par>
                            </p:childTnLst>
                          </p:cTn>
                        </p:par>
                        <p:par>
                          <p:cTn id="12" fill="hold">
                            <p:stCondLst>
                              <p:cond delay="1250"/>
                            </p:stCondLst>
                            <p:childTnLst>
                              <p:par>
                                <p:cTn id="13" presetID="22" presetClass="entr" presetSubtype="4" fill="hold" nodeType="afterEffect">
                                  <p:stCondLst>
                                    <p:cond delay="0"/>
                                  </p:stCondLst>
                                  <p:childTnLst>
                                    <p:set>
                                      <p:cBhvr>
                                        <p:cTn id="14" dur="1" fill="hold">
                                          <p:stCondLst>
                                            <p:cond delay="0"/>
                                          </p:stCondLst>
                                        </p:cTn>
                                        <p:tgtEl>
                                          <p:spTgt spid="76">
                                            <p:txEl>
                                              <p:pRg st="0" end="0"/>
                                            </p:txEl>
                                          </p:spTgt>
                                        </p:tgtEl>
                                        <p:attrNameLst>
                                          <p:attrName>style.visibility</p:attrName>
                                        </p:attrNameLst>
                                      </p:cBhvr>
                                      <p:to>
                                        <p:strVal val="visible"/>
                                      </p:to>
                                    </p:set>
                                    <p:animEffect transition="in" filter="wipe(down)">
                                      <p:cBhvr>
                                        <p:cTn id="15" dur="500"/>
                                        <p:tgtEl>
                                          <p:spTgt spid="76">
                                            <p:txEl>
                                              <p:pRg st="0" end="0"/>
                                            </p:txEl>
                                          </p:spTgt>
                                        </p:tgtEl>
                                      </p:cBhvr>
                                    </p:animEffect>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1FC8329D-20B6-4533-A5CD-7B3C15CCD968}"/>
              </a:ext>
            </a:extLst>
          </p:cNvPr>
          <p:cNvSpPr>
            <a:spLocks noGrp="1"/>
          </p:cNvSpPr>
          <p:nvPr>
            <p:ph type="body" sz="quarter" idx="13"/>
          </p:nvPr>
        </p:nvSpPr>
        <p:spPr/>
        <p:txBody>
          <a:bodyPr/>
          <a:lstStyle/>
          <a:p>
            <a:r>
              <a:rPr lang="ru-RU" dirty="0"/>
              <a:t>Страхование путешествующих</a:t>
            </a:r>
          </a:p>
        </p:txBody>
      </p:sp>
      <p:sp>
        <p:nvSpPr>
          <p:cNvPr id="5" name="object 35">
            <a:extLst>
              <a:ext uri="{FF2B5EF4-FFF2-40B4-BE49-F238E27FC236}">
                <a16:creationId xmlns:a16="http://schemas.microsoft.com/office/drawing/2014/main" id="{75ACC412-1C29-4618-9F03-E21B5A365C51}"/>
              </a:ext>
            </a:extLst>
          </p:cNvPr>
          <p:cNvSpPr txBox="1"/>
          <p:nvPr/>
        </p:nvSpPr>
        <p:spPr>
          <a:xfrm>
            <a:off x="3117850" y="526962"/>
            <a:ext cx="11734800" cy="1409154"/>
          </a:xfrm>
          <a:prstGeom prst="rect">
            <a:avLst/>
          </a:prstGeom>
        </p:spPr>
        <p:txBody>
          <a:bodyPr vert="horz" wrap="square" lIns="0" tIns="88265" rIns="0" bIns="0" rtlCol="0">
            <a:noAutofit/>
          </a:bodyPr>
          <a:lstStyle/>
          <a:p>
            <a:pPr marR="5080"/>
            <a:r>
              <a:rPr lang="ru-RU" b="1" spc="-10" dirty="0">
                <a:solidFill>
                  <a:srgbClr val="004BBA"/>
                </a:solidFill>
                <a:latin typeface="Tahoma"/>
                <a:cs typeface="Tahoma"/>
              </a:rPr>
              <a:t>Страхование путешествующих по России.</a:t>
            </a:r>
            <a:endParaRPr lang="ru-RU" dirty="0">
              <a:latin typeface="Tahoma"/>
              <a:cs typeface="Tahoma"/>
            </a:endParaRPr>
          </a:p>
        </p:txBody>
      </p:sp>
      <p:sp>
        <p:nvSpPr>
          <p:cNvPr id="6" name="object 35">
            <a:extLst>
              <a:ext uri="{FF2B5EF4-FFF2-40B4-BE49-F238E27FC236}">
                <a16:creationId xmlns:a16="http://schemas.microsoft.com/office/drawing/2014/main" id="{F83022CA-8B72-4DC4-82B4-FFD163E96847}"/>
              </a:ext>
            </a:extLst>
          </p:cNvPr>
          <p:cNvSpPr txBox="1"/>
          <p:nvPr/>
        </p:nvSpPr>
        <p:spPr>
          <a:xfrm>
            <a:off x="514349" y="1019175"/>
            <a:ext cx="15300271" cy="9897697"/>
          </a:xfrm>
          <a:prstGeom prst="rect">
            <a:avLst/>
          </a:prstGeom>
        </p:spPr>
        <p:txBody>
          <a:bodyPr vert="horz" wrap="square" lIns="0" tIns="88265" rIns="0" bIns="0" rtlCol="0">
            <a:noAutofit/>
          </a:bodyPr>
          <a:lstStyle/>
          <a:p>
            <a:r>
              <a:rPr lang="ru-RU" sz="1400" dirty="0">
                <a:solidFill>
                  <a:schemeClr val="tx2"/>
                </a:solidFill>
              </a:rPr>
              <a:t>Страхование экстренных </a:t>
            </a:r>
            <a:r>
              <a:rPr lang="ru-RU" sz="1400" b="1" dirty="0">
                <a:solidFill>
                  <a:schemeClr val="tx2"/>
                </a:solidFill>
              </a:rPr>
              <a:t>медицинских и транспортных расходов по России </a:t>
            </a:r>
            <a:r>
              <a:rPr lang="ru-RU" sz="1400" dirty="0">
                <a:solidFill>
                  <a:schemeClr val="tx2"/>
                </a:solidFill>
              </a:rPr>
              <a:t>включает в себя организацию и оплату следующих услуг: </a:t>
            </a:r>
          </a:p>
          <a:p>
            <a:r>
              <a:rPr lang="ru-RU" sz="1400" dirty="0">
                <a:solidFill>
                  <a:schemeClr val="tx2"/>
                </a:solidFill>
              </a:rPr>
              <a:t>- амбулаторное лечение и лечение в стационаре, в том числе при аллергии</a:t>
            </a:r>
          </a:p>
          <a:p>
            <a:pPr lvl="0">
              <a:defRPr/>
            </a:pPr>
            <a:r>
              <a:rPr lang="ru-RU" sz="1400" dirty="0">
                <a:solidFill>
                  <a:schemeClr val="tx2"/>
                </a:solidFill>
              </a:rPr>
              <a:t>- оплата предписанных врачом медикаментов *</a:t>
            </a:r>
          </a:p>
          <a:p>
            <a:pPr lvl="0">
              <a:defRPr/>
            </a:pPr>
            <a:r>
              <a:rPr lang="ru-RU" sz="1400" dirty="0">
                <a:solidFill>
                  <a:schemeClr val="tx2"/>
                </a:solidFill>
              </a:rPr>
              <a:t>- оплата предписанных врачом средств фиксации (гипс или бандаж) в пределах 3000 руб.</a:t>
            </a:r>
          </a:p>
          <a:p>
            <a:r>
              <a:rPr lang="ru-RU" sz="1400" dirty="0">
                <a:solidFill>
                  <a:schemeClr val="tx2"/>
                </a:solidFill>
              </a:rPr>
              <a:t>- медико-транспортные расходы *</a:t>
            </a:r>
          </a:p>
          <a:p>
            <a:r>
              <a:rPr lang="ru-RU" sz="1400" dirty="0">
                <a:solidFill>
                  <a:schemeClr val="tx2"/>
                </a:solidFill>
              </a:rPr>
              <a:t>- транспортные расходы *</a:t>
            </a:r>
          </a:p>
          <a:p>
            <a:pPr lvl="0">
              <a:defRPr/>
            </a:pPr>
            <a:r>
              <a:rPr lang="ru-RU" sz="1400" dirty="0">
                <a:solidFill>
                  <a:schemeClr val="tx2"/>
                </a:solidFill>
              </a:rPr>
              <a:t>- возвращение домой несовершеннолетних детей Застрахованного *</a:t>
            </a:r>
          </a:p>
          <a:p>
            <a:pPr lvl="0">
              <a:defRPr/>
            </a:pPr>
            <a:r>
              <a:rPr lang="ru-RU" sz="1400" dirty="0">
                <a:solidFill>
                  <a:schemeClr val="tx2"/>
                </a:solidFill>
              </a:rPr>
              <a:t>- репатриация в случае смерти *</a:t>
            </a:r>
          </a:p>
          <a:p>
            <a:pPr lvl="0">
              <a:defRPr/>
            </a:pPr>
            <a:r>
              <a:rPr lang="ru-RU" sz="1400" dirty="0">
                <a:solidFill>
                  <a:schemeClr val="tx2"/>
                </a:solidFill>
              </a:rPr>
              <a:t>- визит третьего лица в чрезвычайной ситуации с застрахованным в случае его госпитализации *</a:t>
            </a:r>
          </a:p>
          <a:p>
            <a:pPr lvl="0">
              <a:defRPr/>
            </a:pPr>
            <a:r>
              <a:rPr lang="ru-RU" sz="1400" dirty="0">
                <a:solidFill>
                  <a:schemeClr val="tx2"/>
                </a:solidFill>
              </a:rPr>
              <a:t>- экстренная стоматологическая помощь</a:t>
            </a:r>
          </a:p>
          <a:p>
            <a:pPr marL="342900" lvl="0" indent="-342900">
              <a:buFontTx/>
              <a:buChar char="-"/>
              <a:defRPr/>
            </a:pPr>
            <a:r>
              <a:rPr lang="ru-RU" sz="1400" dirty="0">
                <a:solidFill>
                  <a:schemeClr val="tx2"/>
                </a:solidFill>
              </a:rPr>
              <a:t>оплата телефонных переговоров с Сервисным центром</a:t>
            </a:r>
          </a:p>
          <a:p>
            <a:pPr lvl="0">
              <a:defRPr/>
            </a:pPr>
            <a:r>
              <a:rPr lang="ru-RU" sz="1400" u="sng" dirty="0">
                <a:solidFill>
                  <a:schemeClr val="tx2"/>
                </a:solidFill>
              </a:rPr>
              <a:t>*Расходы, не предусмотренные покрытием полиса ОМС</a:t>
            </a:r>
            <a:r>
              <a:rPr lang="ru-RU" sz="1400" dirty="0">
                <a:solidFill>
                  <a:schemeClr val="tx2"/>
                </a:solidFill>
              </a:rPr>
              <a:t>. </a:t>
            </a:r>
          </a:p>
          <a:p>
            <a:pPr>
              <a:spcBef>
                <a:spcPts val="600"/>
              </a:spcBef>
            </a:pPr>
            <a:endParaRPr lang="ru-RU" sz="1200" dirty="0">
              <a:solidFill>
                <a:schemeClr val="tx2"/>
              </a:solidFill>
            </a:endParaRPr>
          </a:p>
          <a:p>
            <a:pPr>
              <a:spcBef>
                <a:spcPts val="600"/>
              </a:spcBef>
            </a:pPr>
            <a:r>
              <a:rPr lang="ru-RU" sz="1400" dirty="0">
                <a:solidFill>
                  <a:schemeClr val="tx2"/>
                </a:solidFill>
              </a:rPr>
              <a:t>Также для поездок по России доступны для оформления продукты: </a:t>
            </a:r>
          </a:p>
          <a:p>
            <a:pPr marL="171450" indent="-171450">
              <a:spcBef>
                <a:spcPts val="600"/>
              </a:spcBef>
              <a:buFontTx/>
              <a:buChar char="-"/>
            </a:pPr>
            <a:r>
              <a:rPr lang="ru-RU" sz="1400" b="1" dirty="0">
                <a:solidFill>
                  <a:schemeClr val="tx2"/>
                </a:solidFill>
              </a:rPr>
              <a:t>страхование от несчастных случаев</a:t>
            </a:r>
          </a:p>
          <a:p>
            <a:pPr marL="171450" indent="-171450">
              <a:spcBef>
                <a:spcPts val="600"/>
              </a:spcBef>
              <a:buFontTx/>
              <a:buChar char="-"/>
            </a:pPr>
            <a:r>
              <a:rPr lang="ru-RU" sz="1400" b="1" dirty="0">
                <a:solidFill>
                  <a:schemeClr val="tx2"/>
                </a:solidFill>
              </a:rPr>
              <a:t>страхование багажа</a:t>
            </a:r>
          </a:p>
          <a:p>
            <a:pPr marL="171450" indent="-171450">
              <a:spcBef>
                <a:spcPts val="600"/>
              </a:spcBef>
              <a:buFontTx/>
              <a:buChar char="-"/>
            </a:pPr>
            <a:r>
              <a:rPr lang="ru-RU" sz="1400" b="1" dirty="0">
                <a:solidFill>
                  <a:schemeClr val="tx2"/>
                </a:solidFill>
              </a:rPr>
              <a:t>отмена поездки</a:t>
            </a:r>
          </a:p>
          <a:p>
            <a:pPr marL="12700">
              <a:spcBef>
                <a:spcPct val="0"/>
              </a:spcBef>
              <a:defRPr/>
            </a:pPr>
            <a:endParaRPr lang="ru-RU" altLang="ru-RU" sz="2000" spc="-10" dirty="0">
              <a:solidFill>
                <a:srgbClr val="004BBA"/>
              </a:solidFill>
              <a:latin typeface="Tahoma"/>
              <a:cs typeface="Tahoma"/>
            </a:endParaRPr>
          </a:p>
          <a:p>
            <a:pPr eaLnBrk="0" hangingPunct="0">
              <a:spcBef>
                <a:spcPct val="20000"/>
              </a:spcBef>
            </a:pPr>
            <a:endParaRPr lang="ru-RU" altLang="ru-RU" sz="2000" b="1" spc="-10" dirty="0">
              <a:solidFill>
                <a:srgbClr val="004BBA"/>
              </a:solidFill>
              <a:latin typeface="Tahoma"/>
              <a:cs typeface="Tahoma"/>
            </a:endParaRPr>
          </a:p>
          <a:p>
            <a:pPr eaLnBrk="0" hangingPunct="0">
              <a:spcBef>
                <a:spcPct val="20000"/>
              </a:spcBef>
            </a:pPr>
            <a:endParaRPr lang="ru-RU" altLang="ru-RU" sz="2000" b="1" i="1" spc="-10" dirty="0">
              <a:solidFill>
                <a:srgbClr val="004BBA"/>
              </a:solidFill>
              <a:latin typeface="Tahoma"/>
              <a:cs typeface="Tahoma"/>
            </a:endParaRPr>
          </a:p>
          <a:p>
            <a:pPr eaLnBrk="0" hangingPunct="0">
              <a:spcBef>
                <a:spcPct val="20000"/>
              </a:spcBef>
            </a:pPr>
            <a:endParaRPr lang="ru-RU" altLang="ru-RU" sz="2000" spc="-10" dirty="0">
              <a:solidFill>
                <a:srgbClr val="004BBA"/>
              </a:solidFill>
              <a:latin typeface="Tahoma"/>
              <a:cs typeface="Tahoma"/>
            </a:endParaRPr>
          </a:p>
        </p:txBody>
      </p:sp>
      <p:pic>
        <p:nvPicPr>
          <p:cNvPr id="7" name="Рисунок 6">
            <a:extLst>
              <a:ext uri="{FF2B5EF4-FFF2-40B4-BE49-F238E27FC236}">
                <a16:creationId xmlns:a16="http://schemas.microsoft.com/office/drawing/2014/main" id="{003D7AAA-0AAC-4085-A0AC-98AAD77BF7E3}"/>
              </a:ext>
            </a:extLst>
          </p:cNvPr>
          <p:cNvPicPr>
            <a:picLocks noChangeAspect="1"/>
          </p:cNvPicPr>
          <p:nvPr/>
        </p:nvPicPr>
        <p:blipFill>
          <a:blip r:embed="rId2"/>
          <a:stretch>
            <a:fillRect/>
          </a:stretch>
        </p:blipFill>
        <p:spPr>
          <a:xfrm>
            <a:off x="9324830" y="4258219"/>
            <a:ext cx="1895620" cy="1865935"/>
          </a:xfrm>
          <a:prstGeom prst="rect">
            <a:avLst/>
          </a:prstGeom>
        </p:spPr>
      </p:pic>
    </p:spTree>
    <p:extLst>
      <p:ext uri="{BB962C8B-B14F-4D97-AF65-F5344CB8AC3E}">
        <p14:creationId xmlns:p14="http://schemas.microsoft.com/office/powerpoint/2010/main" val="4282120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Группа 43"/>
          <p:cNvGrpSpPr>
            <a:grpSpLocks noChangeAspect="1"/>
          </p:cNvGrpSpPr>
          <p:nvPr/>
        </p:nvGrpSpPr>
        <p:grpSpPr>
          <a:xfrm rot="20432323">
            <a:off x="8707065" y="-156707"/>
            <a:ext cx="5029133" cy="3622579"/>
            <a:chOff x="716985" y="1545060"/>
            <a:chExt cx="6391856" cy="4604174"/>
          </a:xfrm>
        </p:grpSpPr>
        <p:pic>
          <p:nvPicPr>
            <p:cNvPr id="45" name="Рисунок 44"/>
            <p:cNvPicPr>
              <a:picLocks noChangeAspect="1"/>
            </p:cNvPicPr>
            <p:nvPr/>
          </p:nvPicPr>
          <p:blipFill rotWithShape="1">
            <a:blip r:embed="rId3" cstate="print">
              <a:extLst>
                <a:ext uri="{28A0092B-C50C-407E-A947-70E740481C1C}">
                  <a14:useLocalDpi xmlns:a14="http://schemas.microsoft.com/office/drawing/2010/main" val="0"/>
                </a:ext>
              </a:extLst>
            </a:blip>
            <a:srcRect l="5436" t="7960" r="4950" b="8657"/>
            <a:stretch/>
          </p:blipFill>
          <p:spPr>
            <a:xfrm rot="16200000">
              <a:off x="1610826" y="651219"/>
              <a:ext cx="4604174" cy="6391856"/>
            </a:xfrm>
            <a:prstGeom prst="rect">
              <a:avLst/>
            </a:prstGeom>
            <a:effectLst>
              <a:outerShdw blurRad="215900" dist="38100" dir="2700000" sx="101000" sy="101000" algn="tl" rotWithShape="0">
                <a:prstClr val="black">
                  <a:alpha val="47000"/>
                </a:prstClr>
              </a:outerShdw>
            </a:effectLst>
          </p:spPr>
        </p:pic>
        <p:pic>
          <p:nvPicPr>
            <p:cNvPr id="46" name="Рисунок 45"/>
            <p:cNvPicPr>
              <a:picLocks noChangeAspect="1"/>
            </p:cNvPicPr>
            <p:nvPr/>
          </p:nvPicPr>
          <p:blipFill rotWithShape="1">
            <a:blip r:embed="rId4">
              <a:extLst>
                <a:ext uri="{28A0092B-C50C-407E-A947-70E740481C1C}">
                  <a14:useLocalDpi xmlns:a14="http://schemas.microsoft.com/office/drawing/2010/main" val="0"/>
                </a:ext>
              </a:extLst>
            </a:blip>
            <a:srcRect l="50800" t="352"/>
            <a:stretch/>
          </p:blipFill>
          <p:spPr>
            <a:xfrm>
              <a:off x="1250950" y="1873250"/>
              <a:ext cx="5328447" cy="3939102"/>
            </a:xfrm>
            <a:prstGeom prst="rect">
              <a:avLst/>
            </a:prstGeom>
          </p:spPr>
        </p:pic>
        <p:pic>
          <p:nvPicPr>
            <p:cNvPr id="47" name="Рисунок 46"/>
            <p:cNvPicPr>
              <a:picLocks noChangeAspect="1"/>
            </p:cNvPicPr>
            <p:nvPr/>
          </p:nvPicPr>
          <p:blipFill rotWithShape="1">
            <a:blip r:embed="rId5" cstate="print">
              <a:extLst>
                <a:ext uri="{28A0092B-C50C-407E-A947-70E740481C1C}">
                  <a14:useLocalDpi xmlns:a14="http://schemas.microsoft.com/office/drawing/2010/main" val="0"/>
                </a:ext>
              </a:extLst>
            </a:blip>
            <a:srcRect r="32859"/>
            <a:stretch/>
          </p:blipFill>
          <p:spPr>
            <a:xfrm>
              <a:off x="1452207" y="1986771"/>
              <a:ext cx="1539440" cy="490237"/>
            </a:xfrm>
            <a:prstGeom prst="rect">
              <a:avLst/>
            </a:prstGeom>
          </p:spPr>
        </p:pic>
      </p:grpSp>
      <p:cxnSp>
        <p:nvCxnSpPr>
          <p:cNvPr id="38" name="Прямая соединительная линия 37"/>
          <p:cNvCxnSpPr/>
          <p:nvPr/>
        </p:nvCxnSpPr>
        <p:spPr>
          <a:xfrm flipV="1">
            <a:off x="1657759" y="913870"/>
            <a:ext cx="0" cy="6091557"/>
          </a:xfrm>
          <a:prstGeom prst="line">
            <a:avLst/>
          </a:prstGeom>
        </p:spPr>
        <p:style>
          <a:lnRef idx="3">
            <a:schemeClr val="accent3"/>
          </a:lnRef>
          <a:fillRef idx="0">
            <a:schemeClr val="accent3"/>
          </a:fillRef>
          <a:effectRef idx="2">
            <a:schemeClr val="accent3"/>
          </a:effectRef>
          <a:fontRef idx="minor">
            <a:schemeClr val="tx1"/>
          </a:fontRef>
        </p:style>
      </p:cxnSp>
      <p:sp>
        <p:nvSpPr>
          <p:cNvPr id="10" name="Прямоугольник 9"/>
          <p:cNvSpPr/>
          <p:nvPr/>
        </p:nvSpPr>
        <p:spPr>
          <a:xfrm>
            <a:off x="653511" y="1354933"/>
            <a:ext cx="2705389" cy="5422067"/>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59446" y="1645139"/>
            <a:ext cx="828000" cy="828000"/>
          </a:xfrm>
          <a:prstGeom prst="rect">
            <a:avLst/>
          </a:prstGeom>
        </p:spPr>
      </p:pic>
      <p:sp>
        <p:nvSpPr>
          <p:cNvPr id="4" name="TextBox 3"/>
          <p:cNvSpPr txBox="1"/>
          <p:nvPr/>
        </p:nvSpPr>
        <p:spPr>
          <a:xfrm>
            <a:off x="0" y="82669"/>
            <a:ext cx="12192000" cy="646331"/>
          </a:xfrm>
          <a:prstGeom prst="rect">
            <a:avLst/>
          </a:prstGeom>
          <a:noFill/>
        </p:spPr>
        <p:txBody>
          <a:bodyPr wrap="square" rtlCol="0">
            <a:spAutoFit/>
          </a:bodyPr>
          <a:lstStyle/>
          <a:p>
            <a:pPr marL="177800" indent="-177800" algn="ctr"/>
            <a:r>
              <a:rPr lang="ru-RU" sz="3600" dirty="0">
                <a:solidFill>
                  <a:srgbClr val="00B0F0"/>
                </a:solidFill>
                <a:latin typeface="+mj-lt"/>
                <a:ea typeface="+mj-ea"/>
                <a:cs typeface="+mj-cs"/>
              </a:rPr>
              <a:t>Дополнительные</a:t>
            </a:r>
            <a:r>
              <a:rPr lang="ru-RU" sz="3600" dirty="0">
                <a:latin typeface="+mj-lt"/>
                <a:ea typeface="+mj-ea"/>
                <a:cs typeface="+mj-cs"/>
              </a:rPr>
              <a:t> опции</a:t>
            </a:r>
          </a:p>
        </p:txBody>
      </p:sp>
      <p:sp>
        <p:nvSpPr>
          <p:cNvPr id="12" name="TextBox 11"/>
          <p:cNvSpPr txBox="1"/>
          <p:nvPr/>
        </p:nvSpPr>
        <p:spPr>
          <a:xfrm>
            <a:off x="712418" y="2590669"/>
            <a:ext cx="2600377" cy="3308598"/>
          </a:xfrm>
          <a:prstGeom prst="rect">
            <a:avLst/>
          </a:prstGeom>
          <a:noFill/>
        </p:spPr>
        <p:txBody>
          <a:bodyPr wrap="square" rtlCol="0">
            <a:spAutoFit/>
          </a:bodyPr>
          <a:lstStyle/>
          <a:p>
            <a:pPr algn="just">
              <a:spcAft>
                <a:spcPts val="600"/>
              </a:spcAft>
              <a:buClr>
                <a:srgbClr val="00B0F0"/>
              </a:buClr>
            </a:pPr>
            <a:r>
              <a:rPr lang="ru-RU" sz="1100" dirty="0">
                <a:solidFill>
                  <a:srgbClr val="00B0F0"/>
                </a:solidFill>
                <a:latin typeface="Segoe UI (Основной текст)"/>
              </a:rPr>
              <a:t>Профессиональный, любительский, организованный спорт </a:t>
            </a:r>
            <a:r>
              <a:rPr lang="ru-RU" sz="1100" dirty="0">
                <a:latin typeface="Segoe UI (Основной текст)"/>
              </a:rPr>
              <a:t>(сноубординг/горные лыжи на подготовленных трассах, серфинг, верховая езда, рафтинг, водные лыжи, парашют, полеты на моторных </a:t>
            </a:r>
            <a:r>
              <a:rPr lang="ru-RU" sz="1100" i="1" dirty="0">
                <a:latin typeface="Segoe UI (Основной текст)"/>
              </a:rPr>
              <a:t>(за исключением полетов в качестве пассажира на самолете гражданской авиации, управляемом профессиональным пилотом) </a:t>
            </a:r>
            <a:r>
              <a:rPr lang="ru-RU" sz="1100" dirty="0">
                <a:latin typeface="Segoe UI (Основной текст)"/>
              </a:rPr>
              <a:t>и безмоторных летательных аппаратах, дельтапланеризм, автоспорт, мотоспорт, водные скутеры, мотороллеры, мопеды, скутеры и т.п.) </a:t>
            </a:r>
            <a:r>
              <a:rPr lang="ru-RU" sz="1100" dirty="0">
                <a:solidFill>
                  <a:srgbClr val="00B0F0"/>
                </a:solidFill>
                <a:latin typeface="Segoe UI (Основной текст)"/>
              </a:rPr>
              <a:t>за исключением </a:t>
            </a:r>
            <a:r>
              <a:rPr lang="ru-RU" sz="1100" dirty="0">
                <a:latin typeface="Segoe UI (Основной текст)"/>
              </a:rPr>
              <a:t>экстремального спорта – альпинизм, скалолазание, трекинг, дайвинг, сноубординг/горные лыжи вне специально оборудованных трасс.</a:t>
            </a:r>
          </a:p>
        </p:txBody>
      </p:sp>
      <p:pic>
        <p:nvPicPr>
          <p:cNvPr id="13" name="Рисунок 12"/>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1767303" y="1053000"/>
            <a:ext cx="433136" cy="448606"/>
          </a:xfrm>
          <a:prstGeom prst="rect">
            <a:avLst/>
          </a:prstGeom>
        </p:spPr>
      </p:pic>
      <p:cxnSp>
        <p:nvCxnSpPr>
          <p:cNvPr id="14" name="Прямая соединительная линия 13"/>
          <p:cNvCxnSpPr>
            <a:stCxn id="13" idx="0"/>
          </p:cNvCxnSpPr>
          <p:nvPr/>
        </p:nvCxnSpPr>
        <p:spPr>
          <a:xfrm flipH="1" flipV="1">
            <a:off x="1982813" y="950496"/>
            <a:ext cx="1058" cy="180000"/>
          </a:xfrm>
          <a:prstGeom prst="line">
            <a:avLst/>
          </a:prstGeom>
        </p:spPr>
        <p:style>
          <a:lnRef idx="3">
            <a:schemeClr val="accent3"/>
          </a:lnRef>
          <a:fillRef idx="0">
            <a:schemeClr val="accent3"/>
          </a:fillRef>
          <a:effectRef idx="2">
            <a:schemeClr val="accent3"/>
          </a:effectRef>
          <a:fontRef idx="minor">
            <a:schemeClr val="tx1"/>
          </a:fontRef>
        </p:style>
      </p:cxnSp>
      <p:sp>
        <p:nvSpPr>
          <p:cNvPr id="15" name="Овал 14"/>
          <p:cNvSpPr>
            <a:spLocks noChangeAspect="1"/>
          </p:cNvSpPr>
          <p:nvPr/>
        </p:nvSpPr>
        <p:spPr>
          <a:xfrm>
            <a:off x="1927845"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466527" y="5913000"/>
            <a:ext cx="3069487" cy="756000"/>
          </a:xfrm>
          <a:prstGeom prst="rect">
            <a:avLst/>
          </a:prstGeom>
        </p:spPr>
      </p:pic>
      <p:sp>
        <p:nvSpPr>
          <p:cNvPr id="18" name="TextBox 17"/>
          <p:cNvSpPr txBox="1"/>
          <p:nvPr/>
        </p:nvSpPr>
        <p:spPr>
          <a:xfrm>
            <a:off x="355921" y="6125591"/>
            <a:ext cx="325607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2</a:t>
            </a:r>
            <a:endParaRPr lang="ru-RU" sz="2000" b="1" dirty="0">
              <a:solidFill>
                <a:schemeClr val="bg1">
                  <a:lumMod val="95000"/>
                </a:schemeClr>
              </a:solidFill>
              <a:latin typeface="+mj-lt"/>
              <a:ea typeface="+mj-ea"/>
              <a:cs typeface="+mj-cs"/>
            </a:endParaRPr>
          </a:p>
        </p:txBody>
      </p:sp>
      <p:sp>
        <p:nvSpPr>
          <p:cNvPr id="19" name="Прямоугольник 18"/>
          <p:cNvSpPr/>
          <p:nvPr/>
        </p:nvSpPr>
        <p:spPr>
          <a:xfrm>
            <a:off x="6609591" y="1622691"/>
            <a:ext cx="2592000" cy="2796909"/>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TextBox 20"/>
          <p:cNvSpPr txBox="1"/>
          <p:nvPr/>
        </p:nvSpPr>
        <p:spPr>
          <a:xfrm>
            <a:off x="6647331" y="3047731"/>
            <a:ext cx="2491389" cy="600164"/>
          </a:xfrm>
          <a:prstGeom prst="rect">
            <a:avLst/>
          </a:prstGeom>
          <a:noFill/>
        </p:spPr>
        <p:txBody>
          <a:bodyPr wrap="square" rtlCol="0">
            <a:spAutoFit/>
          </a:bodyPr>
          <a:lstStyle/>
          <a:p>
            <a:pPr algn="just">
              <a:spcAft>
                <a:spcPts val="600"/>
              </a:spcAft>
              <a:buClr>
                <a:srgbClr val="00B0F0"/>
              </a:buClr>
            </a:pPr>
            <a:r>
              <a:rPr lang="ru-RU" sz="1100" dirty="0">
                <a:solidFill>
                  <a:srgbClr val="00B0F0"/>
                </a:solidFill>
                <a:latin typeface="Segoe UI (Основной текст)"/>
              </a:rPr>
              <a:t>Полет на безмоторном </a:t>
            </a:r>
            <a:r>
              <a:rPr lang="ru-RU" sz="1100" dirty="0">
                <a:latin typeface="Segoe UI (Основной текст)"/>
              </a:rPr>
              <a:t>летательном аппарате, моторном планере, </a:t>
            </a:r>
            <a:r>
              <a:rPr lang="ru-RU" sz="1100" dirty="0">
                <a:solidFill>
                  <a:srgbClr val="00B0F0"/>
                </a:solidFill>
                <a:latin typeface="Segoe UI (Основной текст)"/>
              </a:rPr>
              <a:t>прыжки с парашютом.</a:t>
            </a:r>
            <a:endParaRPr lang="ru-RU" sz="1100" dirty="0">
              <a:latin typeface="Segoe UI (Основной текст)"/>
            </a:endParaRPr>
          </a:p>
        </p:txBody>
      </p:sp>
      <p:pic>
        <p:nvPicPr>
          <p:cNvPr id="22" name="Рисунок 21"/>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7657263" y="1320757"/>
            <a:ext cx="433136" cy="448606"/>
          </a:xfrm>
          <a:prstGeom prst="rect">
            <a:avLst/>
          </a:prstGeom>
        </p:spPr>
      </p:pic>
      <p:cxnSp>
        <p:nvCxnSpPr>
          <p:cNvPr id="23" name="Прямая соединительная линия 22"/>
          <p:cNvCxnSpPr/>
          <p:nvPr/>
        </p:nvCxnSpPr>
        <p:spPr>
          <a:xfrm flipV="1">
            <a:off x="7872773" y="950495"/>
            <a:ext cx="0" cy="431556"/>
          </a:xfrm>
          <a:prstGeom prst="line">
            <a:avLst/>
          </a:prstGeom>
        </p:spPr>
        <p:style>
          <a:lnRef idx="3">
            <a:schemeClr val="accent3"/>
          </a:lnRef>
          <a:fillRef idx="0">
            <a:schemeClr val="accent3"/>
          </a:fillRef>
          <a:effectRef idx="2">
            <a:schemeClr val="accent3"/>
          </a:effectRef>
          <a:fontRef idx="minor">
            <a:schemeClr val="tx1"/>
          </a:fontRef>
        </p:style>
      </p:cxnSp>
      <p:sp>
        <p:nvSpPr>
          <p:cNvPr id="24" name="Овал 23"/>
          <p:cNvSpPr>
            <a:spLocks noChangeAspect="1"/>
          </p:cNvSpPr>
          <p:nvPr/>
        </p:nvSpPr>
        <p:spPr>
          <a:xfrm>
            <a:off x="7817805"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Группа 4"/>
          <p:cNvGrpSpPr/>
          <p:nvPr/>
        </p:nvGrpSpPr>
        <p:grpSpPr>
          <a:xfrm>
            <a:off x="6312000" y="3566940"/>
            <a:ext cx="3119609" cy="756000"/>
            <a:chOff x="3213596" y="5586240"/>
            <a:chExt cx="3119609" cy="756000"/>
          </a:xfrm>
        </p:grpSpPr>
        <p:pic>
          <p:nvPicPr>
            <p:cNvPr id="25" name="Рисунок 24"/>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26" name="TextBox 25"/>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10</a:t>
              </a:r>
              <a:endParaRPr lang="ru-RU" sz="2000" b="1" dirty="0">
                <a:solidFill>
                  <a:schemeClr val="bg1">
                    <a:lumMod val="95000"/>
                  </a:schemeClr>
                </a:solidFill>
                <a:latin typeface="+mj-lt"/>
                <a:ea typeface="+mj-ea"/>
                <a:cs typeface="+mj-cs"/>
              </a:endParaRPr>
            </a:p>
          </p:txBody>
        </p:sp>
      </p:grpSp>
      <p:sp>
        <p:nvSpPr>
          <p:cNvPr id="27" name="Прямоугольник 26"/>
          <p:cNvSpPr/>
          <p:nvPr/>
        </p:nvSpPr>
        <p:spPr>
          <a:xfrm>
            <a:off x="9444000" y="2729457"/>
            <a:ext cx="2592000" cy="2845773"/>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TextBox 27"/>
          <p:cNvSpPr txBox="1"/>
          <p:nvPr/>
        </p:nvSpPr>
        <p:spPr>
          <a:xfrm>
            <a:off x="9481740" y="4294113"/>
            <a:ext cx="2491389" cy="430887"/>
          </a:xfrm>
          <a:prstGeom prst="rect">
            <a:avLst/>
          </a:prstGeom>
          <a:noFill/>
        </p:spPr>
        <p:txBody>
          <a:bodyPr wrap="square" rtlCol="0">
            <a:spAutoFit/>
          </a:bodyPr>
          <a:lstStyle/>
          <a:p>
            <a:pPr algn="just">
              <a:spcAft>
                <a:spcPts val="600"/>
              </a:spcAft>
              <a:buClr>
                <a:srgbClr val="00B0F0"/>
              </a:buClr>
            </a:pPr>
            <a:r>
              <a:rPr lang="ru-RU" sz="1100" dirty="0">
                <a:latin typeface="Segoe UI (Основной текст)"/>
              </a:rPr>
              <a:t>Занятие </a:t>
            </a:r>
            <a:r>
              <a:rPr lang="ru-RU" sz="1100" dirty="0">
                <a:solidFill>
                  <a:srgbClr val="00B0F0"/>
                </a:solidFill>
                <a:latin typeface="Segoe UI (Основной текст)"/>
              </a:rPr>
              <a:t>деятельностью с повышенной опасностью</a:t>
            </a:r>
            <a:r>
              <a:rPr lang="ru-RU" sz="1100" dirty="0">
                <a:latin typeface="Segoe UI (Основной текст)"/>
              </a:rPr>
              <a:t>.</a:t>
            </a:r>
          </a:p>
        </p:txBody>
      </p:sp>
      <p:pic>
        <p:nvPicPr>
          <p:cNvPr id="29" name="Рисунок 28"/>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10491672" y="2427523"/>
            <a:ext cx="433136" cy="448606"/>
          </a:xfrm>
          <a:prstGeom prst="rect">
            <a:avLst/>
          </a:prstGeom>
        </p:spPr>
      </p:pic>
      <p:grpSp>
        <p:nvGrpSpPr>
          <p:cNvPr id="30" name="Группа 29"/>
          <p:cNvGrpSpPr/>
          <p:nvPr/>
        </p:nvGrpSpPr>
        <p:grpSpPr>
          <a:xfrm>
            <a:off x="9147212" y="4725000"/>
            <a:ext cx="3119609" cy="756000"/>
            <a:chOff x="3213596" y="5586240"/>
            <a:chExt cx="3119609" cy="756000"/>
          </a:xfrm>
        </p:grpSpPr>
        <p:pic>
          <p:nvPicPr>
            <p:cNvPr id="31" name="Рисунок 30"/>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324203" y="5586240"/>
              <a:ext cx="2940838" cy="756000"/>
            </a:xfrm>
            <a:prstGeom prst="rect">
              <a:avLst/>
            </a:prstGeom>
          </p:spPr>
        </p:pic>
        <p:sp>
          <p:nvSpPr>
            <p:cNvPr id="32" name="TextBox 31"/>
            <p:cNvSpPr txBox="1"/>
            <p:nvPr/>
          </p:nvSpPr>
          <p:spPr>
            <a:xfrm>
              <a:off x="3213596" y="5805766"/>
              <a:ext cx="311960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2</a:t>
              </a:r>
              <a:endParaRPr lang="ru-RU" sz="2000" b="1" dirty="0">
                <a:solidFill>
                  <a:schemeClr val="bg1">
                    <a:lumMod val="95000"/>
                  </a:schemeClr>
                </a:solidFill>
                <a:latin typeface="+mj-lt"/>
                <a:ea typeface="+mj-ea"/>
                <a:cs typeface="+mj-cs"/>
              </a:endParaRPr>
            </a:p>
          </p:txBody>
        </p:sp>
      </p:grpSp>
      <p:cxnSp>
        <p:nvCxnSpPr>
          <p:cNvPr id="34" name="Прямая соединительная линия 33"/>
          <p:cNvCxnSpPr/>
          <p:nvPr/>
        </p:nvCxnSpPr>
        <p:spPr>
          <a:xfrm flipV="1">
            <a:off x="10701509" y="910565"/>
            <a:ext cx="0" cy="1584000"/>
          </a:xfrm>
          <a:prstGeom prst="line">
            <a:avLst/>
          </a:prstGeom>
        </p:spPr>
        <p:style>
          <a:lnRef idx="3">
            <a:schemeClr val="accent3"/>
          </a:lnRef>
          <a:fillRef idx="0">
            <a:schemeClr val="accent3"/>
          </a:fillRef>
          <a:effectRef idx="2">
            <a:schemeClr val="accent3"/>
          </a:effectRef>
          <a:fontRef idx="minor">
            <a:schemeClr val="tx1"/>
          </a:fontRef>
        </p:style>
      </p:cxnSp>
      <p:sp>
        <p:nvSpPr>
          <p:cNvPr id="35" name="Овал 34"/>
          <p:cNvSpPr>
            <a:spLocks noChangeAspect="1"/>
          </p:cNvSpPr>
          <p:nvPr/>
        </p:nvSpPr>
        <p:spPr>
          <a:xfrm>
            <a:off x="10646289"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Овал 38"/>
          <p:cNvSpPr>
            <a:spLocks noChangeAspect="1"/>
          </p:cNvSpPr>
          <p:nvPr/>
        </p:nvSpPr>
        <p:spPr>
          <a:xfrm>
            <a:off x="1596583" y="882119"/>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Прямоугольник 51"/>
          <p:cNvSpPr/>
          <p:nvPr/>
        </p:nvSpPr>
        <p:spPr>
          <a:xfrm>
            <a:off x="3667596" y="2918940"/>
            <a:ext cx="2705389" cy="2656290"/>
          </a:xfrm>
          <a:prstGeom prst="rect">
            <a:avLst/>
          </a:prstGeom>
          <a:solidFill>
            <a:schemeClr val="bg1"/>
          </a:solidFill>
          <a:ln>
            <a:noFill/>
          </a:ln>
          <a:effectLst>
            <a:outerShdw blurRad="254000" dist="38100" dir="2700000" sx="101000" sy="101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TextBox 53"/>
          <p:cNvSpPr txBox="1"/>
          <p:nvPr/>
        </p:nvSpPr>
        <p:spPr>
          <a:xfrm>
            <a:off x="3710056" y="4159268"/>
            <a:ext cx="2600377" cy="430887"/>
          </a:xfrm>
          <a:prstGeom prst="rect">
            <a:avLst/>
          </a:prstGeom>
          <a:noFill/>
        </p:spPr>
        <p:txBody>
          <a:bodyPr wrap="square" rtlCol="0">
            <a:spAutoFit/>
          </a:bodyPr>
          <a:lstStyle/>
          <a:p>
            <a:pPr algn="just">
              <a:spcAft>
                <a:spcPts val="600"/>
              </a:spcAft>
              <a:buClr>
                <a:srgbClr val="00B0F0"/>
              </a:buClr>
            </a:pPr>
            <a:r>
              <a:rPr lang="ru-RU" sz="1100" dirty="0">
                <a:solidFill>
                  <a:srgbClr val="00B0F0"/>
                </a:solidFill>
                <a:latin typeface="Segoe UI (Основной текст)"/>
              </a:rPr>
              <a:t>Управление, полет на летательном аппарате.</a:t>
            </a:r>
            <a:endParaRPr lang="ru-RU" sz="1100" dirty="0">
              <a:latin typeface="Segoe UI (Основной текст)"/>
            </a:endParaRPr>
          </a:p>
        </p:txBody>
      </p:sp>
      <p:pic>
        <p:nvPicPr>
          <p:cNvPr id="55" name="Рисунок 54"/>
          <p:cNvPicPr>
            <a:picLocks noChangeAspect="1"/>
          </p:cNvPicPr>
          <p:nvPr/>
        </p:nvPicPr>
        <p:blipFill rotWithShape="1">
          <a:blip r:embed="rId7">
            <a:extLst>
              <a:ext uri="{28A0092B-C50C-407E-A947-70E740481C1C}">
                <a14:useLocalDpi xmlns:a14="http://schemas.microsoft.com/office/drawing/2010/main" val="0"/>
              </a:ext>
            </a:extLst>
          </a:blip>
          <a:srcRect l="36895" t="44618" r="43678" b="34098"/>
          <a:stretch/>
        </p:blipFill>
        <p:spPr>
          <a:xfrm>
            <a:off x="4784038" y="2636839"/>
            <a:ext cx="433136" cy="448606"/>
          </a:xfrm>
          <a:prstGeom prst="rect">
            <a:avLst/>
          </a:prstGeom>
        </p:spPr>
      </p:pic>
      <p:cxnSp>
        <p:nvCxnSpPr>
          <p:cNvPr id="56" name="Прямая соединительная линия 55"/>
          <p:cNvCxnSpPr>
            <a:endCxn id="57" idx="0"/>
          </p:cNvCxnSpPr>
          <p:nvPr/>
        </p:nvCxnSpPr>
        <p:spPr>
          <a:xfrm flipH="1" flipV="1">
            <a:off x="4997792" y="880183"/>
            <a:ext cx="2814" cy="1792817"/>
          </a:xfrm>
          <a:prstGeom prst="line">
            <a:avLst/>
          </a:prstGeom>
        </p:spPr>
        <p:style>
          <a:lnRef idx="3">
            <a:schemeClr val="accent3"/>
          </a:lnRef>
          <a:fillRef idx="0">
            <a:schemeClr val="accent3"/>
          </a:fillRef>
          <a:effectRef idx="2">
            <a:schemeClr val="accent3"/>
          </a:effectRef>
          <a:fontRef idx="minor">
            <a:schemeClr val="tx1"/>
          </a:fontRef>
        </p:style>
      </p:cxnSp>
      <p:sp>
        <p:nvSpPr>
          <p:cNvPr id="57" name="Овал 56"/>
          <p:cNvSpPr>
            <a:spLocks noChangeAspect="1"/>
          </p:cNvSpPr>
          <p:nvPr/>
        </p:nvSpPr>
        <p:spPr>
          <a:xfrm>
            <a:off x="4943792" y="880183"/>
            <a:ext cx="108000" cy="10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8" name="Рисунок 57"/>
          <p:cNvPicPr>
            <a:picLocks noChangeAspect="1"/>
          </p:cNvPicPr>
          <p:nvPr/>
        </p:nvPicPr>
        <p:blipFill rotWithShape="1">
          <a:blip r:embed="rId8">
            <a:duotone>
              <a:prstClr val="black"/>
              <a:schemeClr val="accent1">
                <a:tint val="45000"/>
                <a:satMod val="400000"/>
              </a:schemeClr>
            </a:duotone>
            <a:extLst>
              <a:ext uri="{28A0092B-C50C-407E-A947-70E740481C1C}">
                <a14:useLocalDpi xmlns:a14="http://schemas.microsoft.com/office/drawing/2010/main" val="0"/>
              </a:ext>
            </a:extLst>
          </a:blip>
          <a:srcRect l="14080" t="32979" r="10662" b="29197"/>
          <a:stretch/>
        </p:blipFill>
        <p:spPr>
          <a:xfrm>
            <a:off x="3480612" y="4725000"/>
            <a:ext cx="3069487" cy="756000"/>
          </a:xfrm>
          <a:prstGeom prst="rect">
            <a:avLst/>
          </a:prstGeom>
        </p:spPr>
      </p:pic>
      <p:sp>
        <p:nvSpPr>
          <p:cNvPr id="59" name="TextBox 58"/>
          <p:cNvSpPr txBox="1"/>
          <p:nvPr/>
        </p:nvSpPr>
        <p:spPr>
          <a:xfrm>
            <a:off x="3370006" y="4937591"/>
            <a:ext cx="3256079" cy="338554"/>
          </a:xfrm>
          <a:prstGeom prst="rect">
            <a:avLst/>
          </a:prstGeom>
          <a:noFill/>
        </p:spPr>
        <p:txBody>
          <a:bodyPr wrap="square" rtlCol="0">
            <a:spAutoFit/>
          </a:bodyPr>
          <a:lstStyle/>
          <a:p>
            <a:pPr marL="177800" indent="-177800" algn="ctr"/>
            <a:r>
              <a:rPr lang="ru-RU" sz="1600" b="1" dirty="0">
                <a:solidFill>
                  <a:schemeClr val="bg1">
                    <a:lumMod val="95000"/>
                  </a:schemeClr>
                </a:solidFill>
                <a:latin typeface="+mj-lt"/>
                <a:ea typeface="+mj-ea"/>
                <a:cs typeface="+mj-cs"/>
              </a:rPr>
              <a:t>Поправочный коэффициент: 10</a:t>
            </a:r>
            <a:endParaRPr lang="ru-RU" sz="2000" b="1" dirty="0">
              <a:solidFill>
                <a:schemeClr val="bg1">
                  <a:lumMod val="95000"/>
                </a:schemeClr>
              </a:solidFill>
              <a:latin typeface="+mj-lt"/>
              <a:ea typeface="+mj-ea"/>
              <a:cs typeface="+mj-cs"/>
            </a:endParaRPr>
          </a:p>
        </p:txBody>
      </p:sp>
      <p:pic>
        <p:nvPicPr>
          <p:cNvPr id="9" name="Рисунок 8"/>
          <p:cNvPicPr>
            <a:picLocks noChangeAspect="1"/>
          </p:cNvPicPr>
          <p:nvPr/>
        </p:nvPicPr>
        <p:blipFill>
          <a:blip r:embed="rId9"/>
          <a:stretch>
            <a:fillRect/>
          </a:stretch>
        </p:blipFill>
        <p:spPr>
          <a:xfrm>
            <a:off x="7600563" y="1939803"/>
            <a:ext cx="542000" cy="841694"/>
          </a:xfrm>
          <a:prstGeom prst="rect">
            <a:avLst/>
          </a:prstGeom>
        </p:spPr>
      </p:pic>
      <p:pic>
        <p:nvPicPr>
          <p:cNvPr id="20" name="Рисунок 19"/>
          <p:cNvPicPr>
            <a:picLocks noChangeAspect="1"/>
          </p:cNvPicPr>
          <p:nvPr/>
        </p:nvPicPr>
        <p:blipFill>
          <a:blip r:embed="rId10"/>
          <a:stretch>
            <a:fillRect/>
          </a:stretch>
        </p:blipFill>
        <p:spPr>
          <a:xfrm>
            <a:off x="4543560" y="3376045"/>
            <a:ext cx="897509" cy="515268"/>
          </a:xfrm>
          <a:prstGeom prst="rect">
            <a:avLst/>
          </a:prstGeom>
        </p:spPr>
      </p:pic>
      <p:pic>
        <p:nvPicPr>
          <p:cNvPr id="49" name="Рисунок 48"/>
          <p:cNvPicPr>
            <a:picLocks noChangeAspect="1"/>
          </p:cNvPicPr>
          <p:nvPr/>
        </p:nvPicPr>
        <p:blipFill>
          <a:blip r:embed="rId11"/>
          <a:stretch>
            <a:fillRect/>
          </a:stretch>
        </p:blipFill>
        <p:spPr>
          <a:xfrm>
            <a:off x="10268961" y="3161836"/>
            <a:ext cx="862656" cy="841694"/>
          </a:xfrm>
          <a:prstGeom prst="rect">
            <a:avLst/>
          </a:prstGeom>
        </p:spPr>
      </p:pic>
    </p:spTree>
    <p:extLst>
      <p:ext uri="{BB962C8B-B14F-4D97-AF65-F5344CB8AC3E}">
        <p14:creationId xmlns:p14="http://schemas.microsoft.com/office/powerpoint/2010/main" val="409263894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BF0BA-DC67-FC37-38D8-0992010C0C12}"/>
            </a:ext>
          </a:extLst>
        </p:cNvPr>
        <p:cNvGrpSpPr/>
        <p:nvPr/>
      </p:nvGrpSpPr>
      <p:grpSpPr>
        <a:xfrm>
          <a:off x="0" y="0"/>
          <a:ext cx="0" cy="0"/>
          <a:chOff x="0" y="0"/>
          <a:chExt cx="0" cy="0"/>
        </a:xfrm>
      </p:grpSpPr>
      <p:sp>
        <p:nvSpPr>
          <p:cNvPr id="5" name="Заголовок 4">
            <a:extLst>
              <a:ext uri="{FF2B5EF4-FFF2-40B4-BE49-F238E27FC236}">
                <a16:creationId xmlns:a16="http://schemas.microsoft.com/office/drawing/2014/main" id="{15F31063-3668-0CE7-12C1-F14FA06410F3}"/>
              </a:ext>
            </a:extLst>
          </p:cNvPr>
          <p:cNvSpPr>
            <a:spLocks noGrp="1"/>
          </p:cNvSpPr>
          <p:nvPr>
            <p:ph type="title"/>
          </p:nvPr>
        </p:nvSpPr>
        <p:spPr>
          <a:xfrm>
            <a:off x="-1" y="4790661"/>
            <a:ext cx="10241281" cy="2067339"/>
          </a:xfrm>
        </p:spPr>
        <p:txBody>
          <a:bodyPr>
            <a:normAutofit fontScale="90000"/>
          </a:bodyPr>
          <a:lstStyle/>
          <a:p>
            <a:pPr>
              <a:lnSpc>
                <a:spcPts val="6500"/>
              </a:lnSpc>
            </a:pPr>
            <a:r>
              <a:rPr lang="ru-RU" sz="5850" dirty="0"/>
              <a:t>Страхование отмены поездки (невыезд)</a:t>
            </a:r>
          </a:p>
        </p:txBody>
      </p:sp>
    </p:spTree>
    <p:extLst>
      <p:ext uri="{BB962C8B-B14F-4D97-AF65-F5344CB8AC3E}">
        <p14:creationId xmlns:p14="http://schemas.microsoft.com/office/powerpoint/2010/main" val="225969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Прямоугольник: скругленные углы 147">
            <a:extLst>
              <a:ext uri="{FF2B5EF4-FFF2-40B4-BE49-F238E27FC236}">
                <a16:creationId xmlns:a16="http://schemas.microsoft.com/office/drawing/2014/main" id="{C5256F97-07D2-4FA3-BA10-8A3464B91073}"/>
              </a:ext>
            </a:extLst>
          </p:cNvPr>
          <p:cNvSpPr/>
          <p:nvPr/>
        </p:nvSpPr>
        <p:spPr>
          <a:xfrm>
            <a:off x="8967189" y="2478974"/>
            <a:ext cx="2610000" cy="4063142"/>
          </a:xfrm>
          <a:prstGeom prst="roundRect">
            <a:avLst>
              <a:gd name="adj" fmla="val 8705"/>
            </a:avLst>
          </a:prstGeom>
          <a:solidFill>
            <a:srgbClr val="CCE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2" name="Прямоугольник: скругленные углы 101">
            <a:extLst>
              <a:ext uri="{FF2B5EF4-FFF2-40B4-BE49-F238E27FC236}">
                <a16:creationId xmlns:a16="http://schemas.microsoft.com/office/drawing/2014/main" id="{55978024-0D28-49C5-BF9A-899C1F6D7C71}"/>
              </a:ext>
            </a:extLst>
          </p:cNvPr>
          <p:cNvSpPr/>
          <p:nvPr/>
        </p:nvSpPr>
        <p:spPr>
          <a:xfrm>
            <a:off x="3417361" y="2478974"/>
            <a:ext cx="2610000" cy="4063142"/>
          </a:xfrm>
          <a:prstGeom prst="roundRect">
            <a:avLst>
              <a:gd name="adj" fmla="val 8705"/>
            </a:avLst>
          </a:prstGeom>
          <a:solidFill>
            <a:srgbClr val="CCE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28" name="Прямоугольник: скругленные углы 127">
            <a:extLst>
              <a:ext uri="{FF2B5EF4-FFF2-40B4-BE49-F238E27FC236}">
                <a16:creationId xmlns:a16="http://schemas.microsoft.com/office/drawing/2014/main" id="{1C2FD50C-DD56-4DFD-AC28-EB0339FAD76B}"/>
              </a:ext>
            </a:extLst>
          </p:cNvPr>
          <p:cNvSpPr/>
          <p:nvPr/>
        </p:nvSpPr>
        <p:spPr>
          <a:xfrm>
            <a:off x="6189372" y="2478974"/>
            <a:ext cx="2610000" cy="4063142"/>
          </a:xfrm>
          <a:prstGeom prst="roundRect">
            <a:avLst>
              <a:gd name="adj" fmla="val 8705"/>
            </a:avLst>
          </a:prstGeom>
          <a:solidFill>
            <a:srgbClr val="CCE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98" name="Прямоугольник: скругленные углы 97">
            <a:extLst>
              <a:ext uri="{FF2B5EF4-FFF2-40B4-BE49-F238E27FC236}">
                <a16:creationId xmlns:a16="http://schemas.microsoft.com/office/drawing/2014/main" id="{5F92C6EF-7D5F-4E70-AFF4-ABDCB42C4CCE}"/>
              </a:ext>
            </a:extLst>
          </p:cNvPr>
          <p:cNvSpPr/>
          <p:nvPr/>
        </p:nvSpPr>
        <p:spPr>
          <a:xfrm>
            <a:off x="619848" y="2494618"/>
            <a:ext cx="2610000" cy="4063143"/>
          </a:xfrm>
          <a:prstGeom prst="roundRect">
            <a:avLst>
              <a:gd name="adj" fmla="val 8705"/>
            </a:avLst>
          </a:prstGeom>
          <a:solidFill>
            <a:srgbClr val="CCE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 name="Заголовок 3">
            <a:extLst>
              <a:ext uri="{FF2B5EF4-FFF2-40B4-BE49-F238E27FC236}">
                <a16:creationId xmlns:a16="http://schemas.microsoft.com/office/drawing/2014/main" id="{E511CB3B-C269-E942-52AB-AF43EDADEA9A}"/>
              </a:ext>
            </a:extLst>
          </p:cNvPr>
          <p:cNvSpPr>
            <a:spLocks noGrp="1"/>
          </p:cNvSpPr>
          <p:nvPr>
            <p:ph type="title"/>
          </p:nvPr>
        </p:nvSpPr>
        <p:spPr>
          <a:xfrm>
            <a:off x="635079" y="635000"/>
            <a:ext cx="7735838" cy="919675"/>
          </a:xfrm>
        </p:spPr>
        <p:txBody>
          <a:bodyPr/>
          <a:lstStyle/>
          <a:p>
            <a:pPr>
              <a:lnSpc>
                <a:spcPct val="85000"/>
              </a:lnSpc>
            </a:pPr>
            <a:r>
              <a:rPr lang="ru-RU" sz="3500" dirty="0"/>
              <a:t>Отмена поездки (невыезд 2025) за границу и по России</a:t>
            </a:r>
          </a:p>
        </p:txBody>
      </p:sp>
      <p:sp>
        <p:nvSpPr>
          <p:cNvPr id="29" name="Text 4">
            <a:extLst>
              <a:ext uri="{FF2B5EF4-FFF2-40B4-BE49-F238E27FC236}">
                <a16:creationId xmlns:a16="http://schemas.microsoft.com/office/drawing/2014/main" id="{89C60F12-8427-4E04-A051-9250DB489507}"/>
              </a:ext>
            </a:extLst>
          </p:cNvPr>
          <p:cNvSpPr/>
          <p:nvPr/>
        </p:nvSpPr>
        <p:spPr>
          <a:xfrm>
            <a:off x="831837" y="3230588"/>
            <a:ext cx="2287790" cy="1200095"/>
          </a:xfrm>
          <a:prstGeom prst="rect">
            <a:avLst/>
          </a:prstGeom>
          <a:noFill/>
          <a:ln/>
        </p:spPr>
        <p:txBody>
          <a:bodyPr wrap="square" lIns="0" tIns="0" rIns="0" bIns="0" rtlCol="0" anchor="t"/>
          <a:lstStyle/>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cs typeface="Montserrat Bold" pitchFamily="34" charset="-120"/>
              </a:rPr>
              <a:t>Отмена, перенос начала поездки из-за стационарного лечения, травмы, смерти</a:t>
            </a:r>
            <a:br>
              <a:rPr lang="ru-RU" sz="700" dirty="0">
                <a:solidFill>
                  <a:srgbClr val="1E1E1E"/>
                </a:solidFill>
                <a:latin typeface="IngoStem" panose="020B0503020203020204" pitchFamily="34" charset="-52"/>
                <a:ea typeface="IngoStem" panose="020B0503020203020204" pitchFamily="34" charset="-52"/>
                <a:cs typeface="Montserrat Bold" pitchFamily="34" charset="-120"/>
              </a:rPr>
            </a:br>
            <a:endParaRPr lang="ru-RU" sz="700" dirty="0">
              <a:solidFill>
                <a:srgbClr val="1E1E1E"/>
              </a:solidFill>
              <a:latin typeface="IngoStem" panose="020B0503020203020204" pitchFamily="34" charset="-52"/>
              <a:ea typeface="IngoStem" panose="020B0503020203020204" pitchFamily="34" charset="-52"/>
              <a:cs typeface="Montserrat Bold" pitchFamily="34" charset="-120"/>
            </a:endParaRP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cs typeface="Montserrat Bold" pitchFamily="34" charset="-120"/>
              </a:rPr>
              <a:t>Досрочное возвращение из-за госпитализации</a:t>
            </a:r>
            <a:br>
              <a:rPr lang="ru-RU" sz="700" dirty="0">
                <a:solidFill>
                  <a:srgbClr val="1E1E1E"/>
                </a:solidFill>
                <a:latin typeface="IngoStem" panose="020B0503020203020204" pitchFamily="34" charset="-52"/>
                <a:ea typeface="IngoStem" panose="020B0503020203020204" pitchFamily="34" charset="-52"/>
                <a:cs typeface="Montserrat Bold" pitchFamily="34" charset="-120"/>
              </a:rPr>
            </a:br>
            <a:endParaRPr lang="ru-RU" sz="700" dirty="0">
              <a:solidFill>
                <a:srgbClr val="1E1E1E"/>
              </a:solidFill>
              <a:latin typeface="IngoStem" panose="020B0503020203020204" pitchFamily="34" charset="-52"/>
              <a:ea typeface="IngoStem" panose="020B0503020203020204" pitchFamily="34" charset="-52"/>
              <a:cs typeface="Montserrat Bold" pitchFamily="34" charset="-120"/>
            </a:endParaRP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cs typeface="Montserrat Bold" pitchFamily="34" charset="-120"/>
              </a:rPr>
              <a:t>Задержка возвращения из-за госпитализации</a:t>
            </a:r>
            <a:br>
              <a:rPr lang="ru-RU" sz="700" dirty="0">
                <a:solidFill>
                  <a:srgbClr val="1E1E1E"/>
                </a:solidFill>
                <a:latin typeface="IngoStem" panose="020B0503020203020204" pitchFamily="34" charset="-52"/>
                <a:ea typeface="IngoStem" panose="020B0503020203020204" pitchFamily="34" charset="-52"/>
                <a:cs typeface="Montserrat Bold" pitchFamily="34" charset="-120"/>
              </a:rPr>
            </a:br>
            <a:endParaRPr lang="ru-RU" sz="700" dirty="0">
              <a:solidFill>
                <a:srgbClr val="1E1E1E"/>
              </a:solidFill>
              <a:latin typeface="IngoStem" panose="020B0503020203020204" pitchFamily="34" charset="-52"/>
              <a:ea typeface="IngoStem" panose="020B0503020203020204" pitchFamily="34" charset="-52"/>
              <a:cs typeface="Montserrat Bold" pitchFamily="34" charset="-120"/>
            </a:endParaRP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cs typeface="Montserrat Bold" pitchFamily="34" charset="-120"/>
              </a:rPr>
              <a:t>Досрочное возвращение для проведения плановой операции</a:t>
            </a:r>
          </a:p>
        </p:txBody>
      </p:sp>
      <p:sp>
        <p:nvSpPr>
          <p:cNvPr id="30" name="Text 5">
            <a:extLst>
              <a:ext uri="{FF2B5EF4-FFF2-40B4-BE49-F238E27FC236}">
                <a16:creationId xmlns:a16="http://schemas.microsoft.com/office/drawing/2014/main" id="{A84E203D-D66A-4C46-AA7B-B7945F245754}"/>
              </a:ext>
            </a:extLst>
          </p:cNvPr>
          <p:cNvSpPr/>
          <p:nvPr/>
        </p:nvSpPr>
        <p:spPr>
          <a:xfrm>
            <a:off x="3604549" y="3230588"/>
            <a:ext cx="2280859" cy="1568434"/>
          </a:xfrm>
          <a:prstGeom prst="rect">
            <a:avLst/>
          </a:prstGeom>
          <a:noFill/>
          <a:ln/>
        </p:spPr>
        <p:txBody>
          <a:bodyPr wrap="square" lIns="0" tIns="0" rIns="0" bIns="0" rtlCol="0" anchor="t"/>
          <a:lstStyle/>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Первичный отказ в визе</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Отказ в визе после начала поездки, несвоевременная выдача визы</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Отмена, перенос начала поездки из-за стационарного лечения, травмы, смерти</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Досрочное возвращение из-за госпитализации</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Задержка возвращения из-за госпитализации</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Отмена, перенос начала поездки из-за карантинного заболевания (COVID-19, детские </a:t>
            </a:r>
            <a:r>
              <a:rPr lang="ru-RU" sz="700" dirty="0" err="1">
                <a:solidFill>
                  <a:srgbClr val="1E1E1E"/>
                </a:solidFill>
                <a:latin typeface="IngoStem" panose="020B0503020203020204" pitchFamily="34" charset="-52"/>
                <a:ea typeface="IngoStem" panose="020B0503020203020204" pitchFamily="34" charset="-52"/>
              </a:rPr>
              <a:t>инфекционнные</a:t>
            </a:r>
            <a:r>
              <a:rPr lang="ru-RU" sz="700" dirty="0">
                <a:solidFill>
                  <a:srgbClr val="1E1E1E"/>
                </a:solidFill>
                <a:latin typeface="IngoStem" panose="020B0503020203020204" pitchFamily="34" charset="-52"/>
                <a:ea typeface="IngoStem" panose="020B0503020203020204" pitchFamily="34" charset="-52"/>
              </a:rPr>
              <a:t> заболевания)</a:t>
            </a:r>
          </a:p>
        </p:txBody>
      </p:sp>
      <p:sp>
        <p:nvSpPr>
          <p:cNvPr id="32" name="-     COVID-19     -  -       -                25">
            <a:extLst>
              <a:ext uri="{FF2B5EF4-FFF2-40B4-BE49-F238E27FC236}">
                <a16:creationId xmlns:a16="http://schemas.microsoft.com/office/drawing/2014/main" id="{14309182-02D9-4E42-8A01-45C583304DB7}"/>
              </a:ext>
            </a:extLst>
          </p:cNvPr>
          <p:cNvSpPr/>
          <p:nvPr/>
        </p:nvSpPr>
        <p:spPr>
          <a:xfrm>
            <a:off x="9146953" y="3230588"/>
            <a:ext cx="2335914" cy="1929197"/>
          </a:xfrm>
          <a:prstGeom prst="rect">
            <a:avLst/>
          </a:prstGeom>
          <a:noFill/>
          <a:ln/>
        </p:spPr>
        <p:txBody>
          <a:bodyPr wrap="square" lIns="0" tIns="0" rIns="0" bIns="0" rtlCol="0" anchor="t"/>
          <a:lstStyle/>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Отмена, перенос начала поездки из-за стационарного лечения, травмы, смерти</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Повреждение, утрата имущества</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Вызов в суд в качестве свидетеля, эксперта, переводчика</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Призыв на срочную военную службу, сборы</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Первичный отказ в визе</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Досрочное возвращение из-за госпитализации</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Задержка возвращения из-за госпитализации</a:t>
            </a:r>
          </a:p>
          <a:p>
            <a:pPr marL="142875" indent="-142875">
              <a:lnSpc>
                <a:spcPct val="125000"/>
              </a:lnSpc>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Несоответствие условий проживания</a:t>
            </a:r>
            <a:r>
              <a:rPr lang="en-US" sz="700" dirty="0">
                <a:solidFill>
                  <a:srgbClr val="1E1E1E"/>
                </a:solidFill>
                <a:latin typeface="IngoStem" panose="020B0503020203020204" pitchFamily="34" charset="-52"/>
                <a:ea typeface="IngoStem" panose="020B0503020203020204" pitchFamily="34" charset="-52"/>
              </a:rPr>
              <a:t>
И </a:t>
            </a:r>
            <a:r>
              <a:rPr lang="en-US" sz="700" dirty="0" err="1">
                <a:solidFill>
                  <a:srgbClr val="1E1E1E"/>
                </a:solidFill>
                <a:latin typeface="IngoStem" panose="020B0503020203020204" pitchFamily="34" charset="-52"/>
                <a:ea typeface="IngoStem" panose="020B0503020203020204" pitchFamily="34" charset="-52"/>
              </a:rPr>
              <a:t>еще</a:t>
            </a:r>
            <a:r>
              <a:rPr lang="en-US" sz="700" dirty="0">
                <a:solidFill>
                  <a:srgbClr val="1E1E1E"/>
                </a:solidFill>
                <a:latin typeface="IngoStem" panose="020B0503020203020204" pitchFamily="34" charset="-52"/>
                <a:ea typeface="IngoStem" panose="020B0503020203020204" pitchFamily="34" charset="-52"/>
              </a:rPr>
              <a:t> 2</a:t>
            </a:r>
            <a:r>
              <a:rPr lang="ru-RU" sz="700" dirty="0">
                <a:solidFill>
                  <a:srgbClr val="1E1E1E"/>
                </a:solidFill>
                <a:latin typeface="IngoStem" panose="020B0503020203020204" pitchFamily="34" charset="-52"/>
                <a:ea typeface="IngoStem" panose="020B0503020203020204" pitchFamily="34" charset="-52"/>
              </a:rPr>
              <a:t>4</a:t>
            </a:r>
            <a:endParaRPr lang="en-US" sz="700" dirty="0">
              <a:solidFill>
                <a:srgbClr val="1E1E1E"/>
              </a:solidFill>
              <a:latin typeface="IngoStem" panose="020B0503020203020204" pitchFamily="34" charset="-52"/>
              <a:ea typeface="IngoStem" panose="020B0503020203020204" pitchFamily="34" charset="-52"/>
            </a:endParaRPr>
          </a:p>
        </p:txBody>
      </p:sp>
      <p:sp>
        <p:nvSpPr>
          <p:cNvPr id="33" name="default_name">
            <a:extLst>
              <a:ext uri="{FF2B5EF4-FFF2-40B4-BE49-F238E27FC236}">
                <a16:creationId xmlns:a16="http://schemas.microsoft.com/office/drawing/2014/main" id="{30FEE511-E99A-467D-8A06-45CDAF4D43F1}"/>
              </a:ext>
            </a:extLst>
          </p:cNvPr>
          <p:cNvSpPr/>
          <p:nvPr/>
        </p:nvSpPr>
        <p:spPr>
          <a:xfrm>
            <a:off x="1618525" y="2653114"/>
            <a:ext cx="1501102" cy="331154"/>
          </a:xfrm>
          <a:prstGeom prst="rect">
            <a:avLst/>
          </a:prstGeom>
          <a:noFill/>
          <a:ln/>
        </p:spPr>
        <p:txBody>
          <a:bodyPr wrap="square" lIns="0" tIns="0" rIns="0" bIns="0" rtlCol="0" anchor="ctr"/>
          <a:lstStyle/>
          <a:p>
            <a:pPr>
              <a:lnSpc>
                <a:spcPts val="775"/>
              </a:lnSpc>
            </a:pPr>
            <a:r>
              <a:rPr lang="en-US" sz="1600" dirty="0">
                <a:solidFill>
                  <a:srgbClr val="0062D2"/>
                </a:solidFill>
                <a:latin typeface="IngoStem Bold" panose="020B0503020203020204" pitchFamily="34" charset="-52"/>
                <a:ea typeface="IngoStem Bold" panose="020B0503020203020204" pitchFamily="34" charset="-52"/>
                <a:cs typeface="Montserrat Bold" pitchFamily="34" charset="-120"/>
              </a:rPr>
              <a:t>«Болезнь»</a:t>
            </a:r>
            <a:endParaRPr lang="en-US" sz="1600" dirty="0">
              <a:latin typeface="IngoStem Bold" panose="020B0503020203020204" pitchFamily="34" charset="-52"/>
              <a:ea typeface="IngoStem Bold" panose="020B0503020203020204" pitchFamily="34" charset="-52"/>
            </a:endParaRPr>
          </a:p>
        </p:txBody>
      </p:sp>
      <p:sp>
        <p:nvSpPr>
          <p:cNvPr id="34" name="Text 9">
            <a:extLst>
              <a:ext uri="{FF2B5EF4-FFF2-40B4-BE49-F238E27FC236}">
                <a16:creationId xmlns:a16="http://schemas.microsoft.com/office/drawing/2014/main" id="{6F3EC1A1-608C-4243-8CA3-DB6A1CC8E839}"/>
              </a:ext>
            </a:extLst>
          </p:cNvPr>
          <p:cNvSpPr/>
          <p:nvPr/>
        </p:nvSpPr>
        <p:spPr>
          <a:xfrm>
            <a:off x="4166680" y="2704964"/>
            <a:ext cx="1510910" cy="338670"/>
          </a:xfrm>
          <a:prstGeom prst="rect">
            <a:avLst/>
          </a:prstGeom>
          <a:noFill/>
          <a:ln/>
        </p:spPr>
        <p:txBody>
          <a:bodyPr wrap="square" lIns="0" tIns="0" rIns="0" bIns="0" rtlCol="0" anchor="ctr"/>
          <a:lstStyle/>
          <a:p>
            <a:r>
              <a:rPr lang="en-US" sz="1600" dirty="0">
                <a:solidFill>
                  <a:srgbClr val="0062D2"/>
                </a:solidFill>
                <a:latin typeface="IngoStem Bold" panose="020B0503020203020204" pitchFamily="34" charset="-52"/>
                <a:ea typeface="IngoStem Bold" panose="020B0503020203020204" pitchFamily="34" charset="-52"/>
              </a:rPr>
              <a:t>«Отказ в </a:t>
            </a:r>
            <a:r>
              <a:rPr lang="en-US" sz="1600" dirty="0" err="1">
                <a:solidFill>
                  <a:srgbClr val="0062D2"/>
                </a:solidFill>
                <a:latin typeface="IngoStem Bold" panose="020B0503020203020204" pitchFamily="34" charset="-52"/>
                <a:ea typeface="IngoStem Bold" panose="020B0503020203020204" pitchFamily="34" charset="-52"/>
              </a:rPr>
              <a:t>визе</a:t>
            </a:r>
            <a:r>
              <a:rPr lang="en-US" sz="1600" dirty="0">
                <a:solidFill>
                  <a:srgbClr val="0062D2"/>
                </a:solidFill>
                <a:latin typeface="IngoStem Bold" panose="020B0503020203020204" pitchFamily="34" charset="-52"/>
                <a:ea typeface="IngoStem Bold" panose="020B0503020203020204" pitchFamily="34" charset="-52"/>
              </a:rPr>
              <a:t> </a:t>
            </a:r>
            <a:endParaRPr lang="ru-RU" sz="1600" dirty="0">
              <a:solidFill>
                <a:srgbClr val="0062D2"/>
              </a:solidFill>
              <a:latin typeface="IngoStem Bold" panose="020B0503020203020204" pitchFamily="34" charset="-52"/>
              <a:ea typeface="IngoStem Bold" panose="020B0503020203020204" pitchFamily="34" charset="-52"/>
            </a:endParaRPr>
          </a:p>
          <a:p>
            <a:r>
              <a:rPr lang="en-US" sz="1600" dirty="0" err="1">
                <a:solidFill>
                  <a:srgbClr val="0062D2"/>
                </a:solidFill>
                <a:latin typeface="IngoStem Bold" panose="020B0503020203020204" pitchFamily="34" charset="-52"/>
                <a:ea typeface="IngoStem Bold" panose="020B0503020203020204" pitchFamily="34" charset="-52"/>
              </a:rPr>
              <a:t>или</a:t>
            </a:r>
            <a:r>
              <a:rPr lang="en-US" sz="1600" dirty="0">
                <a:solidFill>
                  <a:srgbClr val="0062D2"/>
                </a:solidFill>
                <a:latin typeface="IngoStem Bold" panose="020B0503020203020204" pitchFamily="34" charset="-52"/>
                <a:ea typeface="IngoStem Bold" panose="020B0503020203020204" pitchFamily="34" charset="-52"/>
              </a:rPr>
              <a:t> </a:t>
            </a:r>
            <a:r>
              <a:rPr lang="en-US" sz="1600" dirty="0" err="1">
                <a:solidFill>
                  <a:srgbClr val="0062D2"/>
                </a:solidFill>
                <a:latin typeface="IngoStem Bold" panose="020B0503020203020204" pitchFamily="34" charset="-52"/>
                <a:ea typeface="IngoStem Bold" panose="020B0503020203020204" pitchFamily="34" charset="-52"/>
              </a:rPr>
              <a:t>болезнь</a:t>
            </a:r>
            <a:r>
              <a:rPr lang="en-US" sz="1600" dirty="0">
                <a:solidFill>
                  <a:srgbClr val="0062D2"/>
                </a:solidFill>
                <a:latin typeface="IngoStem Bold" panose="020B0503020203020204" pitchFamily="34" charset="-52"/>
                <a:ea typeface="IngoStem Bold" panose="020B0503020203020204" pitchFamily="34" charset="-52"/>
              </a:rPr>
              <a:t>»</a:t>
            </a:r>
          </a:p>
        </p:txBody>
      </p:sp>
      <p:sp>
        <p:nvSpPr>
          <p:cNvPr id="35" name="Text 10">
            <a:extLst>
              <a:ext uri="{FF2B5EF4-FFF2-40B4-BE49-F238E27FC236}">
                <a16:creationId xmlns:a16="http://schemas.microsoft.com/office/drawing/2014/main" id="{E4CB7E7E-2041-4C0B-9A77-E41872845A81}"/>
              </a:ext>
            </a:extLst>
          </p:cNvPr>
          <p:cNvSpPr/>
          <p:nvPr/>
        </p:nvSpPr>
        <p:spPr>
          <a:xfrm>
            <a:off x="7100244" y="2565028"/>
            <a:ext cx="1337171" cy="634865"/>
          </a:xfrm>
          <a:prstGeom prst="rect">
            <a:avLst/>
          </a:prstGeom>
          <a:noFill/>
          <a:ln/>
        </p:spPr>
        <p:txBody>
          <a:bodyPr wrap="square" lIns="0" tIns="0" rIns="0" bIns="0" rtlCol="0" anchor="ctr"/>
          <a:lstStyle/>
          <a:p>
            <a:r>
              <a:rPr lang="en-US" sz="1600" dirty="0">
                <a:solidFill>
                  <a:srgbClr val="0062D2"/>
                </a:solidFill>
                <a:latin typeface="IngoStem Bold" panose="020B0503020203020204" pitchFamily="34" charset="-52"/>
                <a:ea typeface="IngoStem Bold" panose="020B0503020203020204" pitchFamily="34" charset="-52"/>
              </a:rPr>
              <a:t>«</a:t>
            </a:r>
            <a:r>
              <a:rPr lang="en-US" sz="1600" dirty="0" err="1">
                <a:solidFill>
                  <a:srgbClr val="0062D2"/>
                </a:solidFill>
                <a:latin typeface="IngoStem Bold" panose="020B0503020203020204" pitchFamily="34" charset="-52"/>
                <a:ea typeface="IngoStem Bold" panose="020B0503020203020204" pitchFamily="34" charset="-52"/>
              </a:rPr>
              <a:t>Всё</a:t>
            </a:r>
            <a:r>
              <a:rPr lang="ru-RU" sz="1600" dirty="0">
                <a:solidFill>
                  <a:srgbClr val="0062D2"/>
                </a:solidFill>
                <a:latin typeface="IngoStem Bold" panose="020B0503020203020204" pitchFamily="34" charset="-52"/>
                <a:ea typeface="IngoStem Bold" panose="020B0503020203020204" pitchFamily="34" charset="-52"/>
              </a:rPr>
              <a:t> </a:t>
            </a:r>
            <a:r>
              <a:rPr lang="en-US" sz="1600" dirty="0" err="1">
                <a:solidFill>
                  <a:srgbClr val="0062D2"/>
                </a:solidFill>
                <a:latin typeface="IngoStem Bold" panose="020B0503020203020204" pitchFamily="34" charset="-52"/>
                <a:ea typeface="IngoStem Bold" panose="020B0503020203020204" pitchFamily="34" charset="-52"/>
              </a:rPr>
              <a:t>включено</a:t>
            </a:r>
            <a:r>
              <a:rPr lang="en-US" sz="1600" dirty="0">
                <a:solidFill>
                  <a:srgbClr val="0062D2"/>
                </a:solidFill>
                <a:latin typeface="IngoStem Bold" panose="020B0503020203020204" pitchFamily="34" charset="-52"/>
                <a:ea typeface="IngoStem Bold" panose="020B0503020203020204" pitchFamily="34" charset="-52"/>
              </a:rPr>
              <a:t>»</a:t>
            </a:r>
          </a:p>
        </p:txBody>
      </p:sp>
      <p:sp>
        <p:nvSpPr>
          <p:cNvPr id="36" name="default_name">
            <a:extLst>
              <a:ext uri="{FF2B5EF4-FFF2-40B4-BE49-F238E27FC236}">
                <a16:creationId xmlns:a16="http://schemas.microsoft.com/office/drawing/2014/main" id="{CDD6322B-0DDC-4353-90EC-ECCAB67BAE5A}"/>
              </a:ext>
            </a:extLst>
          </p:cNvPr>
          <p:cNvSpPr/>
          <p:nvPr/>
        </p:nvSpPr>
        <p:spPr>
          <a:xfrm>
            <a:off x="9831235" y="2578180"/>
            <a:ext cx="1571298" cy="339457"/>
          </a:xfrm>
          <a:prstGeom prst="rect">
            <a:avLst/>
          </a:prstGeom>
          <a:noFill/>
          <a:ln/>
        </p:spPr>
        <p:txBody>
          <a:bodyPr wrap="square" lIns="0" tIns="0" rIns="0" bIns="0" rtlCol="0" anchor="ctr"/>
          <a:lstStyle/>
          <a:p>
            <a:r>
              <a:rPr lang="en-US" sz="1600" dirty="0">
                <a:solidFill>
                  <a:srgbClr val="0062D2"/>
                </a:solidFill>
                <a:latin typeface="IngoStem Bold" panose="020B0503020203020204" pitchFamily="34" charset="-52"/>
                <a:ea typeface="IngoStem Bold" panose="020B0503020203020204" pitchFamily="34" charset="-52"/>
              </a:rPr>
              <a:t>«</a:t>
            </a:r>
            <a:r>
              <a:rPr lang="en-US" sz="1600" dirty="0" err="1">
                <a:solidFill>
                  <a:srgbClr val="0062D2"/>
                </a:solidFill>
                <a:latin typeface="IngoStem Bold" panose="020B0503020203020204" pitchFamily="34" charset="-52"/>
                <a:ea typeface="IngoStem Bold" panose="020B0503020203020204" pitchFamily="34" charset="-52"/>
              </a:rPr>
              <a:t>Привилегия</a:t>
            </a:r>
            <a:r>
              <a:rPr lang="en-US" sz="1600" dirty="0">
                <a:solidFill>
                  <a:srgbClr val="0062D2"/>
                </a:solidFill>
                <a:latin typeface="IngoStem Bold" panose="020B0503020203020204" pitchFamily="34" charset="-52"/>
                <a:ea typeface="IngoStem Bold" panose="020B0503020203020204" pitchFamily="34" charset="-52"/>
              </a:rPr>
              <a:t>»</a:t>
            </a:r>
          </a:p>
        </p:txBody>
      </p:sp>
      <p:sp>
        <p:nvSpPr>
          <p:cNvPr id="39" name="Text 16">
            <a:extLst>
              <a:ext uri="{FF2B5EF4-FFF2-40B4-BE49-F238E27FC236}">
                <a16:creationId xmlns:a16="http://schemas.microsoft.com/office/drawing/2014/main" id="{83C9C03C-DB4C-4AD2-9CE6-4D4B9FB09C88}"/>
              </a:ext>
            </a:extLst>
          </p:cNvPr>
          <p:cNvSpPr/>
          <p:nvPr/>
        </p:nvSpPr>
        <p:spPr>
          <a:xfrm>
            <a:off x="959590" y="5081652"/>
            <a:ext cx="1161964" cy="166789"/>
          </a:xfrm>
          <a:prstGeom prst="rect">
            <a:avLst/>
          </a:prstGeom>
          <a:noFill/>
          <a:ln/>
        </p:spPr>
        <p:txBody>
          <a:bodyPr wrap="square" lIns="0" tIns="0" rIns="0" bIns="0" rtlCol="0" anchor="ctr"/>
          <a:lstStyle/>
          <a:p>
            <a:pPr>
              <a:lnSpc>
                <a:spcPts val="775"/>
              </a:lnSpc>
            </a:pPr>
            <a:r>
              <a:rPr lang="en-US" sz="800" dirty="0">
                <a:solidFill>
                  <a:srgbClr val="000000"/>
                </a:solidFill>
                <a:latin typeface="IngoStem Bold" panose="020B0503020203020204" pitchFamily="34" charset="-52"/>
                <a:ea typeface="IngoStem Bold" panose="020B0503020203020204" pitchFamily="34" charset="-52"/>
                <a:cs typeface="Montserrat Bold" pitchFamily="34" charset="-120"/>
              </a:rPr>
              <a:t>Без франшизы</a:t>
            </a:r>
            <a:endParaRPr lang="en-US" sz="800" dirty="0">
              <a:latin typeface="IngoStem Bold" panose="020B0503020203020204" pitchFamily="34" charset="-52"/>
              <a:ea typeface="IngoStem Bold" panose="020B0503020203020204" pitchFamily="34" charset="-52"/>
            </a:endParaRPr>
          </a:p>
        </p:txBody>
      </p:sp>
      <p:sp>
        <p:nvSpPr>
          <p:cNvPr id="74" name="500 000">
            <a:extLst>
              <a:ext uri="{FF2B5EF4-FFF2-40B4-BE49-F238E27FC236}">
                <a16:creationId xmlns:a16="http://schemas.microsoft.com/office/drawing/2014/main" id="{0A51A5CD-DA5F-4EB4-A1E8-ED91B6A44DB2}"/>
              </a:ext>
            </a:extLst>
          </p:cNvPr>
          <p:cNvSpPr/>
          <p:nvPr/>
        </p:nvSpPr>
        <p:spPr>
          <a:xfrm>
            <a:off x="3505757" y="1681072"/>
            <a:ext cx="2478443" cy="443754"/>
          </a:xfrm>
          <a:prstGeom prst="rect">
            <a:avLst/>
          </a:prstGeom>
          <a:noFill/>
          <a:ln/>
        </p:spPr>
        <p:txBody>
          <a:bodyPr wrap="square" lIns="0" tIns="0" rIns="0" bIns="0" rtlCol="0" anchor="t"/>
          <a:lstStyle/>
          <a:p>
            <a:pPr marL="142875" indent="-142875">
              <a:buFont typeface="Arial" panose="020B0604020202020204" pitchFamily="34" charset="0"/>
              <a:buChar char="•"/>
            </a:pPr>
            <a:r>
              <a:rPr lang="en-US" sz="900" dirty="0">
                <a:solidFill>
                  <a:srgbClr val="1E1E1E"/>
                </a:solidFill>
                <a:latin typeface="IngoStem" panose="020B0503020203020204" pitchFamily="34" charset="-52"/>
                <a:ea typeface="IngoStem" panose="020B0503020203020204" pitchFamily="34" charset="-52"/>
              </a:rPr>
              <a:t>Страховая сумма в </a:t>
            </a:r>
            <a:r>
              <a:rPr lang="en-US" sz="900" dirty="0" err="1">
                <a:solidFill>
                  <a:srgbClr val="1E1E1E"/>
                </a:solidFill>
                <a:latin typeface="IngoStem" panose="020B0503020203020204" pitchFamily="34" charset="-52"/>
                <a:ea typeface="IngoStem" panose="020B0503020203020204" pitchFamily="34" charset="-52"/>
              </a:rPr>
              <a:t>размере</a:t>
            </a:r>
            <a:r>
              <a:rPr lang="en-US"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стоимости</a:t>
            </a:r>
            <a:r>
              <a:rPr lang="ru-RU"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поездки</a:t>
            </a:r>
            <a:r>
              <a:rPr lang="en-US" sz="900" dirty="0">
                <a:solidFill>
                  <a:srgbClr val="1E1E1E"/>
                </a:solidFill>
                <a:latin typeface="IngoStem" panose="020B0503020203020204" pitchFamily="34" charset="-52"/>
                <a:ea typeface="IngoStem" panose="020B0503020203020204" pitchFamily="34" charset="-52"/>
              </a:rPr>
              <a:t>, но не более 500 000 </a:t>
            </a:r>
            <a:r>
              <a:rPr lang="en-US" sz="900" dirty="0" err="1">
                <a:solidFill>
                  <a:srgbClr val="1E1E1E"/>
                </a:solidFill>
                <a:latin typeface="IngoStem" panose="020B0503020203020204" pitchFamily="34" charset="-52"/>
                <a:ea typeface="IngoStem" panose="020B0503020203020204" pitchFamily="34" charset="-52"/>
              </a:rPr>
              <a:t>рублей</a:t>
            </a:r>
            <a:r>
              <a:rPr lang="ru-RU"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на</a:t>
            </a:r>
            <a:r>
              <a:rPr lang="en-US"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одного</a:t>
            </a:r>
            <a:r>
              <a:rPr lang="en-US"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застрахованного</a:t>
            </a:r>
            <a:endParaRPr lang="en-US" sz="900" dirty="0">
              <a:solidFill>
                <a:srgbClr val="1E1E1E"/>
              </a:solidFill>
              <a:latin typeface="IngoStem" panose="020B0503020203020204" pitchFamily="34" charset="-52"/>
              <a:ea typeface="IngoStem" panose="020B0503020203020204" pitchFamily="34" charset="-52"/>
            </a:endParaRPr>
          </a:p>
        </p:txBody>
      </p:sp>
      <p:sp>
        <p:nvSpPr>
          <p:cNvPr id="75" name="5">
            <a:extLst>
              <a:ext uri="{FF2B5EF4-FFF2-40B4-BE49-F238E27FC236}">
                <a16:creationId xmlns:a16="http://schemas.microsoft.com/office/drawing/2014/main" id="{ECB4C9D2-E004-48D0-983C-671F1247BF2D}"/>
              </a:ext>
            </a:extLst>
          </p:cNvPr>
          <p:cNvSpPr/>
          <p:nvPr/>
        </p:nvSpPr>
        <p:spPr>
          <a:xfrm>
            <a:off x="747064" y="1682857"/>
            <a:ext cx="2758693" cy="448795"/>
          </a:xfrm>
          <a:prstGeom prst="rect">
            <a:avLst/>
          </a:prstGeom>
          <a:noFill/>
          <a:ln/>
        </p:spPr>
        <p:txBody>
          <a:bodyPr wrap="square" lIns="0" tIns="0" rIns="0" bIns="0" rtlCol="0" anchor="t"/>
          <a:lstStyle/>
          <a:p>
            <a:pPr marL="142875" indent="-142875">
              <a:buFont typeface="Arial" panose="020B0604020202020204" pitchFamily="34" charset="0"/>
              <a:buChar char="•"/>
            </a:pPr>
            <a:r>
              <a:rPr lang="en-US" sz="900" err="1">
                <a:solidFill>
                  <a:srgbClr val="1E1E1E"/>
                </a:solidFill>
                <a:latin typeface="IngoStem" panose="020B0503020203020204" pitchFamily="34" charset="-52"/>
                <a:ea typeface="IngoStem" panose="020B0503020203020204" pitchFamily="34" charset="-52"/>
              </a:rPr>
              <a:t>Доступно</a:t>
            </a:r>
            <a:r>
              <a:rPr lang="en-US" sz="900">
                <a:solidFill>
                  <a:srgbClr val="1E1E1E"/>
                </a:solidFill>
                <a:latin typeface="IngoStem" panose="020B0503020203020204" pitchFamily="34" charset="-52"/>
                <a:ea typeface="IngoStem" panose="020B0503020203020204" pitchFamily="34" charset="-52"/>
              </a:rPr>
              <a:t> 4 программs </a:t>
            </a:r>
            <a:r>
              <a:rPr lang="en-US" sz="900" dirty="0">
                <a:solidFill>
                  <a:srgbClr val="1E1E1E"/>
                </a:solidFill>
                <a:latin typeface="IngoStem" panose="020B0503020203020204" pitchFamily="34" charset="-52"/>
                <a:ea typeface="IngoStem" panose="020B0503020203020204" pitchFamily="34" charset="-52"/>
              </a:rPr>
              <a:t>с </a:t>
            </a:r>
            <a:r>
              <a:rPr lang="en-US" sz="900" dirty="0" err="1">
                <a:solidFill>
                  <a:srgbClr val="1E1E1E"/>
                </a:solidFill>
                <a:latin typeface="IngoStem" panose="020B0503020203020204" pitchFamily="34" charset="-52"/>
                <a:ea typeface="IngoStem" panose="020B0503020203020204" pitchFamily="34" charset="-52"/>
              </a:rPr>
              <a:t>различным</a:t>
            </a:r>
            <a:r>
              <a:rPr lang="ru-RU"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наполнением</a:t>
            </a:r>
            <a:r>
              <a:rPr lang="en-US" sz="900" dirty="0">
                <a:solidFill>
                  <a:srgbClr val="1E1E1E"/>
                </a:solidFill>
                <a:latin typeface="IngoStem" panose="020B0503020203020204" pitchFamily="34" charset="-52"/>
                <a:ea typeface="IngoStem" panose="020B0503020203020204" pitchFamily="34" charset="-52"/>
              </a:rPr>
              <a:t> на выбор
</a:t>
            </a:r>
            <a:r>
              <a:rPr lang="en-US" sz="900" dirty="0" err="1">
                <a:solidFill>
                  <a:srgbClr val="1E1E1E"/>
                </a:solidFill>
                <a:latin typeface="IngoStem" panose="020B0503020203020204" pitchFamily="34" charset="-52"/>
                <a:ea typeface="IngoStem" panose="020B0503020203020204" pitchFamily="34" charset="-52"/>
              </a:rPr>
              <a:t>Широкий</a:t>
            </a:r>
            <a:r>
              <a:rPr lang="en-US"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список</a:t>
            </a:r>
            <a:r>
              <a:rPr lang="en-US"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дополнительны</a:t>
            </a:r>
            <a:r>
              <a:rPr lang="ru-RU" sz="900" dirty="0">
                <a:solidFill>
                  <a:srgbClr val="1E1E1E"/>
                </a:solidFill>
                <a:latin typeface="IngoStem" panose="020B0503020203020204" pitchFamily="34" charset="-52"/>
                <a:ea typeface="IngoStem" panose="020B0503020203020204" pitchFamily="34" charset="-52"/>
              </a:rPr>
              <a:t>х</a:t>
            </a:r>
            <a:r>
              <a:rPr lang="en-US" sz="900" dirty="0">
                <a:solidFill>
                  <a:srgbClr val="1E1E1E"/>
                </a:solidFill>
                <a:latin typeface="IngoStem" panose="020B0503020203020204" pitchFamily="34" charset="-52"/>
                <a:ea typeface="IngoStem" panose="020B0503020203020204" pitchFamily="34" charset="-52"/>
              </a:rPr>
              <a:t> </a:t>
            </a:r>
            <a:r>
              <a:rPr lang="en-US" sz="900" dirty="0" err="1">
                <a:solidFill>
                  <a:srgbClr val="1E1E1E"/>
                </a:solidFill>
                <a:latin typeface="IngoStem" panose="020B0503020203020204" pitchFamily="34" charset="-52"/>
                <a:ea typeface="IngoStem" panose="020B0503020203020204" pitchFamily="34" charset="-52"/>
              </a:rPr>
              <a:t>рисков</a:t>
            </a:r>
            <a:endParaRPr lang="en-US" sz="900" dirty="0">
              <a:solidFill>
                <a:srgbClr val="1E1E1E"/>
              </a:solidFill>
              <a:latin typeface="IngoStem" panose="020B0503020203020204" pitchFamily="34" charset="-52"/>
              <a:ea typeface="IngoStem" panose="020B0503020203020204" pitchFamily="34" charset="-52"/>
            </a:endParaRPr>
          </a:p>
        </p:txBody>
      </p:sp>
      <p:sp>
        <p:nvSpPr>
          <p:cNvPr id="76" name="Text 37">
            <a:extLst>
              <a:ext uri="{FF2B5EF4-FFF2-40B4-BE49-F238E27FC236}">
                <a16:creationId xmlns:a16="http://schemas.microsoft.com/office/drawing/2014/main" id="{5B533C23-5204-41F7-BB90-0F6314B6D5E3}"/>
              </a:ext>
            </a:extLst>
          </p:cNvPr>
          <p:cNvSpPr/>
          <p:nvPr/>
        </p:nvSpPr>
        <p:spPr>
          <a:xfrm>
            <a:off x="6266253" y="1677685"/>
            <a:ext cx="1899087" cy="505509"/>
          </a:xfrm>
          <a:prstGeom prst="rect">
            <a:avLst/>
          </a:prstGeom>
          <a:noFill/>
          <a:ln/>
        </p:spPr>
        <p:txBody>
          <a:bodyPr wrap="square" lIns="0" tIns="0" rIns="0" bIns="0" rtlCol="0" anchor="t"/>
          <a:lstStyle/>
          <a:p>
            <a:pPr marL="142875" indent="-142875">
              <a:buFont typeface="Arial" panose="020B0604020202020204" pitchFamily="34" charset="0"/>
              <a:buChar char="•"/>
            </a:pPr>
            <a:r>
              <a:rPr lang="ru-RU" sz="900" dirty="0">
                <a:solidFill>
                  <a:srgbClr val="1E1E1E"/>
                </a:solidFill>
                <a:latin typeface="IngoStem" panose="020B0503020203020204" pitchFamily="34" charset="-52"/>
                <a:ea typeface="IngoStem" panose="020B0503020203020204" pitchFamily="34" charset="-52"/>
                <a:cs typeface="Montserrat Bold" pitchFamily="34" charset="-120"/>
              </a:rPr>
              <a:t>П</a:t>
            </a:r>
            <a:r>
              <a:rPr lang="en-US" sz="900" dirty="0" err="1">
                <a:solidFill>
                  <a:srgbClr val="1E1E1E"/>
                </a:solidFill>
                <a:latin typeface="IngoStem" panose="020B0503020203020204" pitchFamily="34" charset="-52"/>
                <a:ea typeface="IngoStem" panose="020B0503020203020204" pitchFamily="34" charset="-52"/>
                <a:cs typeface="Montserrat Bold" pitchFamily="34" charset="-120"/>
              </a:rPr>
              <a:t>ри</a:t>
            </a:r>
            <a:r>
              <a:rPr lang="en-US" sz="900" dirty="0">
                <a:solidFill>
                  <a:srgbClr val="1E1E1E"/>
                </a:solidFill>
                <a:latin typeface="IngoStem" panose="020B0503020203020204" pitchFamily="34" charset="-52"/>
                <a:ea typeface="IngoStem" panose="020B0503020203020204" pitchFamily="34" charset="-52"/>
                <a:cs typeface="Montserrat Bold" pitchFamily="34" charset="-120"/>
              </a:rPr>
              <a:t> добавлении </a:t>
            </a:r>
            <a:r>
              <a:rPr lang="en-US" sz="900" dirty="0" err="1">
                <a:solidFill>
                  <a:srgbClr val="1E1E1E"/>
                </a:solidFill>
                <a:latin typeface="IngoStem" panose="020B0503020203020204" pitchFamily="34" charset="-52"/>
                <a:ea typeface="IngoStem" panose="020B0503020203020204" pitchFamily="34" charset="-52"/>
                <a:cs typeface="Montserrat Bold" pitchFamily="34" charset="-120"/>
              </a:rPr>
              <a:t>нескольких</a:t>
            </a:r>
            <a:r>
              <a:rPr lang="en-US" sz="900" dirty="0">
                <a:solidFill>
                  <a:srgbClr val="1E1E1E"/>
                </a:solidFill>
                <a:latin typeface="IngoStem" panose="020B0503020203020204" pitchFamily="34" charset="-52"/>
                <a:ea typeface="IngoStem" panose="020B0503020203020204" pitchFamily="34" charset="-52"/>
                <a:cs typeface="Montserrat Bold" pitchFamily="34" charset="-120"/>
              </a:rPr>
              <a:t> </a:t>
            </a:r>
            <a:r>
              <a:rPr lang="en-US" sz="900" dirty="0" err="1">
                <a:solidFill>
                  <a:srgbClr val="1E1E1E"/>
                </a:solidFill>
                <a:latin typeface="IngoStem" panose="020B0503020203020204" pitchFamily="34" charset="-52"/>
                <a:ea typeface="IngoStem" panose="020B0503020203020204" pitchFamily="34" charset="-52"/>
                <a:cs typeface="Montserrat Bold" pitchFamily="34" charset="-120"/>
              </a:rPr>
              <a:t>рисков</a:t>
            </a:r>
            <a:r>
              <a:rPr lang="en-US" sz="900" dirty="0">
                <a:solidFill>
                  <a:srgbClr val="1E1E1E"/>
                </a:solidFill>
                <a:latin typeface="IngoStem" panose="020B0503020203020204" pitchFamily="34" charset="-52"/>
                <a:ea typeface="IngoStem" panose="020B0503020203020204" pitchFamily="34" charset="-52"/>
                <a:cs typeface="Montserrat Bold" pitchFamily="34" charset="-120"/>
              </a:rPr>
              <a:t> </a:t>
            </a:r>
            <a:r>
              <a:rPr lang="en-US" sz="900" dirty="0" err="1">
                <a:solidFill>
                  <a:srgbClr val="1E1E1E"/>
                </a:solidFill>
                <a:latin typeface="IngoStem" panose="020B0503020203020204" pitchFamily="34" charset="-52"/>
                <a:ea typeface="IngoStem" panose="020B0503020203020204" pitchFamily="34" charset="-52"/>
                <a:cs typeface="Montserrat Bold" pitchFamily="34" charset="-120"/>
              </a:rPr>
              <a:t>применяется</a:t>
            </a:r>
            <a:r>
              <a:rPr lang="ru-RU" sz="900" dirty="0">
                <a:solidFill>
                  <a:srgbClr val="1E1E1E"/>
                </a:solidFill>
                <a:latin typeface="IngoStem" panose="020B0503020203020204" pitchFamily="34" charset="-52"/>
                <a:ea typeface="IngoStem" panose="020B0503020203020204" pitchFamily="34" charset="-52"/>
                <a:cs typeface="Montserrat Bold" pitchFamily="34" charset="-120"/>
              </a:rPr>
              <a:t> </a:t>
            </a:r>
            <a:r>
              <a:rPr lang="en-US" sz="900" dirty="0" err="1">
                <a:solidFill>
                  <a:srgbClr val="1E1E1E"/>
                </a:solidFill>
                <a:latin typeface="IngoStem" panose="020B0503020203020204" pitchFamily="34" charset="-52"/>
                <a:ea typeface="IngoStem" panose="020B0503020203020204" pitchFamily="34" charset="-52"/>
                <a:cs typeface="Montserrat Bold" pitchFamily="34" charset="-120"/>
              </a:rPr>
              <a:t>скидка</a:t>
            </a:r>
            <a:r>
              <a:rPr lang="en-US" sz="900" dirty="0">
                <a:solidFill>
                  <a:srgbClr val="1E1E1E"/>
                </a:solidFill>
                <a:latin typeface="IngoStem" panose="020B0503020203020204" pitchFamily="34" charset="-52"/>
                <a:ea typeface="IngoStem" panose="020B0503020203020204" pitchFamily="34" charset="-52"/>
                <a:cs typeface="Montserrat Bold" pitchFamily="34" charset="-120"/>
              </a:rPr>
              <a:t> за «</a:t>
            </a:r>
            <a:r>
              <a:rPr lang="en-US" sz="900" dirty="0" err="1">
                <a:solidFill>
                  <a:srgbClr val="1E1E1E"/>
                </a:solidFill>
                <a:latin typeface="IngoStem" panose="020B0503020203020204" pitchFamily="34" charset="-52"/>
                <a:ea typeface="IngoStem" panose="020B0503020203020204" pitchFamily="34" charset="-52"/>
                <a:cs typeface="Montserrat Bold" pitchFamily="34" charset="-120"/>
              </a:rPr>
              <a:t>комплектность</a:t>
            </a:r>
            <a:r>
              <a:rPr lang="en-US" sz="900" dirty="0">
                <a:solidFill>
                  <a:srgbClr val="1E1E1E"/>
                </a:solidFill>
                <a:latin typeface="IngoStem" panose="020B0503020203020204" pitchFamily="34" charset="-52"/>
                <a:ea typeface="IngoStem" panose="020B0503020203020204" pitchFamily="34" charset="-52"/>
                <a:cs typeface="Montserrat Bold" pitchFamily="34" charset="-120"/>
              </a:rPr>
              <a:t>»</a:t>
            </a:r>
            <a:endParaRPr lang="en-US" sz="900" dirty="0">
              <a:latin typeface="IngoStem" panose="020B0503020203020204" pitchFamily="34" charset="-52"/>
              <a:ea typeface="IngoStem" panose="020B0503020203020204" pitchFamily="34" charset="-52"/>
            </a:endParaRPr>
          </a:p>
        </p:txBody>
      </p:sp>
      <p:grpSp>
        <p:nvGrpSpPr>
          <p:cNvPr id="96" name="Группа 95">
            <a:extLst>
              <a:ext uri="{FF2B5EF4-FFF2-40B4-BE49-F238E27FC236}">
                <a16:creationId xmlns:a16="http://schemas.microsoft.com/office/drawing/2014/main" id="{48A39F98-3362-434D-A60F-F8539749D047}"/>
              </a:ext>
            </a:extLst>
          </p:cNvPr>
          <p:cNvGrpSpPr/>
          <p:nvPr/>
        </p:nvGrpSpPr>
        <p:grpSpPr>
          <a:xfrm>
            <a:off x="693389" y="2292704"/>
            <a:ext cx="821133" cy="690204"/>
            <a:chOff x="2181341" y="3774324"/>
            <a:chExt cx="1642265" cy="1380407"/>
          </a:xfrm>
        </p:grpSpPr>
        <p:sp>
          <p:nvSpPr>
            <p:cNvPr id="13" name="Полилиния: фигура 12">
              <a:extLst>
                <a:ext uri="{FF2B5EF4-FFF2-40B4-BE49-F238E27FC236}">
                  <a16:creationId xmlns:a16="http://schemas.microsoft.com/office/drawing/2014/main" id="{D0EA84BF-AACF-4BDF-995E-79CE429CE18C}"/>
                </a:ext>
              </a:extLst>
            </p:cNvPr>
            <p:cNvSpPr/>
            <p:nvPr/>
          </p:nvSpPr>
          <p:spPr>
            <a:xfrm>
              <a:off x="2703960" y="3987544"/>
              <a:ext cx="1043092" cy="1043088"/>
            </a:xfrm>
            <a:custGeom>
              <a:avLst/>
              <a:gdLst>
                <a:gd name="connsiteX0" fmla="*/ 0 w 1043092"/>
                <a:gd name="connsiteY0" fmla="*/ 39342 h 1043088"/>
                <a:gd name="connsiteX1" fmla="*/ 39342 w 1043092"/>
                <a:gd name="connsiteY1" fmla="*/ 0 h 1043088"/>
                <a:gd name="connsiteX2" fmla="*/ 1003750 w 1043092"/>
                <a:gd name="connsiteY2" fmla="*/ 0 h 1043088"/>
                <a:gd name="connsiteX3" fmla="*/ 1043092 w 1043092"/>
                <a:gd name="connsiteY3" fmla="*/ 39342 h 1043088"/>
                <a:gd name="connsiteX4" fmla="*/ 1043092 w 1043092"/>
                <a:gd name="connsiteY4" fmla="*/ 1043088 h 1043088"/>
                <a:gd name="connsiteX5" fmla="*/ 0 w 1043092"/>
                <a:gd name="connsiteY5" fmla="*/ 1043088 h 1043088"/>
                <a:gd name="connsiteX6" fmla="*/ 0 w 1043092"/>
                <a:gd name="connsiteY6" fmla="*/ 39342 h 104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3092" h="1043088">
                  <a:moveTo>
                    <a:pt x="0" y="39342"/>
                  </a:moveTo>
                  <a:cubicBezTo>
                    <a:pt x="0" y="17614"/>
                    <a:pt x="17612" y="0"/>
                    <a:pt x="39342" y="0"/>
                  </a:cubicBezTo>
                  <a:lnTo>
                    <a:pt x="1003750" y="0"/>
                  </a:lnTo>
                  <a:cubicBezTo>
                    <a:pt x="1025473" y="0"/>
                    <a:pt x="1043092" y="17614"/>
                    <a:pt x="1043092" y="39342"/>
                  </a:cubicBezTo>
                  <a:lnTo>
                    <a:pt x="1043092" y="1043088"/>
                  </a:lnTo>
                  <a:lnTo>
                    <a:pt x="0" y="1043088"/>
                  </a:lnTo>
                  <a:lnTo>
                    <a:pt x="0" y="39342"/>
                  </a:lnTo>
                  <a:close/>
                </a:path>
              </a:pathLst>
            </a:custGeom>
            <a:solidFill>
              <a:srgbClr val="0062D2"/>
            </a:solidFill>
            <a:ln w="6541" cap="flat">
              <a:noFill/>
              <a:prstDash val="solid"/>
              <a:miter/>
            </a:ln>
          </p:spPr>
          <p:txBody>
            <a:bodyPr rtlCol="0" anchor="ctr"/>
            <a:lstStyle/>
            <a:p>
              <a:endParaRPr lang="ru-RU" sz="900"/>
            </a:p>
          </p:txBody>
        </p:sp>
        <p:sp>
          <p:nvSpPr>
            <p:cNvPr id="14" name="Полилиния: фигура 13">
              <a:extLst>
                <a:ext uri="{FF2B5EF4-FFF2-40B4-BE49-F238E27FC236}">
                  <a16:creationId xmlns:a16="http://schemas.microsoft.com/office/drawing/2014/main" id="{CADFC411-DB8B-400D-9ED4-235F062D6A1E}"/>
                </a:ext>
              </a:extLst>
            </p:cNvPr>
            <p:cNvSpPr/>
            <p:nvPr/>
          </p:nvSpPr>
          <p:spPr>
            <a:xfrm>
              <a:off x="2899879" y="3774324"/>
              <a:ext cx="656972" cy="599343"/>
            </a:xfrm>
            <a:custGeom>
              <a:avLst/>
              <a:gdLst>
                <a:gd name="connsiteX0" fmla="*/ 617630 w 656972"/>
                <a:gd name="connsiteY0" fmla="*/ 0 h 599343"/>
                <a:gd name="connsiteX1" fmla="*/ 656973 w 656972"/>
                <a:gd name="connsiteY1" fmla="*/ 0 h 599343"/>
                <a:gd name="connsiteX2" fmla="*/ 656973 w 656972"/>
                <a:gd name="connsiteY2" fmla="*/ 599344 h 599343"/>
                <a:gd name="connsiteX3" fmla="*/ 617630 w 656972"/>
                <a:gd name="connsiteY3" fmla="*/ 599344 h 599343"/>
                <a:gd name="connsiteX4" fmla="*/ 39342 w 656972"/>
                <a:gd name="connsiteY4" fmla="*/ 599344 h 599343"/>
                <a:gd name="connsiteX5" fmla="*/ 39342 w 656972"/>
                <a:gd name="connsiteY5" fmla="*/ 0 h 599343"/>
                <a:gd name="connsiteX6" fmla="*/ 0 w 656972"/>
                <a:gd name="connsiteY6" fmla="*/ 0 h 599343"/>
                <a:gd name="connsiteX7" fmla="*/ 39342 w 656972"/>
                <a:gd name="connsiteY7" fmla="*/ 0 h 59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972" h="599343">
                  <a:moveTo>
                    <a:pt x="617630" y="0"/>
                  </a:moveTo>
                  <a:cubicBezTo>
                    <a:pt x="639358" y="0"/>
                    <a:pt x="656973" y="0"/>
                    <a:pt x="656973" y="0"/>
                  </a:cubicBezTo>
                  <a:lnTo>
                    <a:pt x="656973" y="599344"/>
                  </a:lnTo>
                  <a:cubicBezTo>
                    <a:pt x="656973" y="599344"/>
                    <a:pt x="639358" y="599344"/>
                    <a:pt x="617630" y="599344"/>
                  </a:cubicBezTo>
                  <a:lnTo>
                    <a:pt x="39342" y="599344"/>
                  </a:lnTo>
                  <a:lnTo>
                    <a:pt x="39342" y="0"/>
                  </a:lnTo>
                  <a:cubicBezTo>
                    <a:pt x="17614" y="0"/>
                    <a:pt x="0" y="0"/>
                    <a:pt x="0" y="0"/>
                  </a:cubicBezTo>
                  <a:cubicBezTo>
                    <a:pt x="0" y="0"/>
                    <a:pt x="17614" y="0"/>
                    <a:pt x="39342" y="0"/>
                  </a:cubicBezTo>
                  <a:close/>
                </a:path>
              </a:pathLst>
            </a:custGeom>
            <a:solidFill>
              <a:srgbClr val="0062D2"/>
            </a:solidFill>
            <a:ln w="6541" cap="flat">
              <a:noFill/>
              <a:prstDash val="solid"/>
              <a:miter/>
            </a:ln>
          </p:spPr>
          <p:txBody>
            <a:bodyPr rtlCol="0" anchor="ctr"/>
            <a:lstStyle/>
            <a:p>
              <a:endParaRPr lang="ru-RU" sz="900"/>
            </a:p>
          </p:txBody>
        </p:sp>
        <p:sp>
          <p:nvSpPr>
            <p:cNvPr id="15" name="Полилиния: фигура 14">
              <a:extLst>
                <a:ext uri="{FF2B5EF4-FFF2-40B4-BE49-F238E27FC236}">
                  <a16:creationId xmlns:a16="http://schemas.microsoft.com/office/drawing/2014/main" id="{792AF938-EAA6-4982-AF4A-E2CBB65BBB3E}"/>
                </a:ext>
              </a:extLst>
            </p:cNvPr>
            <p:cNvSpPr/>
            <p:nvPr/>
          </p:nvSpPr>
          <p:spPr>
            <a:xfrm>
              <a:off x="2467458" y="3987547"/>
              <a:ext cx="1043087" cy="1043084"/>
            </a:xfrm>
            <a:custGeom>
              <a:avLst/>
              <a:gdLst>
                <a:gd name="connsiteX0" fmla="*/ 0 w 1043087"/>
                <a:gd name="connsiteY0" fmla="*/ 39342 h 1043084"/>
                <a:gd name="connsiteX1" fmla="*/ 39342 w 1043087"/>
                <a:gd name="connsiteY1" fmla="*/ 0 h 1043084"/>
                <a:gd name="connsiteX2" fmla="*/ 1003745 w 1043087"/>
                <a:gd name="connsiteY2" fmla="*/ 0 h 1043084"/>
                <a:gd name="connsiteX3" fmla="*/ 1043088 w 1043087"/>
                <a:gd name="connsiteY3" fmla="*/ 39342 h 1043084"/>
                <a:gd name="connsiteX4" fmla="*/ 1043088 w 1043087"/>
                <a:gd name="connsiteY4" fmla="*/ 1043085 h 1043084"/>
                <a:gd name="connsiteX5" fmla="*/ 0 w 1043087"/>
                <a:gd name="connsiteY5" fmla="*/ 1043085 h 1043084"/>
                <a:gd name="connsiteX6" fmla="*/ 0 w 1043087"/>
                <a:gd name="connsiteY6" fmla="*/ 39342 h 104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3087" h="1043084">
                  <a:moveTo>
                    <a:pt x="0" y="39342"/>
                  </a:moveTo>
                  <a:cubicBezTo>
                    <a:pt x="0" y="17614"/>
                    <a:pt x="17614" y="0"/>
                    <a:pt x="39342" y="0"/>
                  </a:cubicBezTo>
                  <a:lnTo>
                    <a:pt x="1003745" y="0"/>
                  </a:lnTo>
                  <a:cubicBezTo>
                    <a:pt x="1025475" y="0"/>
                    <a:pt x="1043088" y="17614"/>
                    <a:pt x="1043088" y="39342"/>
                  </a:cubicBezTo>
                  <a:lnTo>
                    <a:pt x="1043088" y="1043085"/>
                  </a:lnTo>
                  <a:lnTo>
                    <a:pt x="0" y="1043085"/>
                  </a:lnTo>
                  <a:lnTo>
                    <a:pt x="0" y="39342"/>
                  </a:lnTo>
                  <a:close/>
                </a:path>
              </a:pathLst>
            </a:custGeom>
            <a:solidFill>
              <a:srgbClr val="33C9FF"/>
            </a:solidFill>
            <a:ln w="6541" cap="flat">
              <a:noFill/>
              <a:prstDash val="solid"/>
              <a:miter/>
            </a:ln>
          </p:spPr>
          <p:txBody>
            <a:bodyPr rtlCol="0" anchor="ctr"/>
            <a:lstStyle/>
            <a:p>
              <a:endParaRPr lang="ru-RU" sz="900"/>
            </a:p>
          </p:txBody>
        </p:sp>
        <p:sp>
          <p:nvSpPr>
            <p:cNvPr id="16" name="Полилиния: фигура 15">
              <a:extLst>
                <a:ext uri="{FF2B5EF4-FFF2-40B4-BE49-F238E27FC236}">
                  <a16:creationId xmlns:a16="http://schemas.microsoft.com/office/drawing/2014/main" id="{9CBAC1D9-7DCB-403B-ACE7-4A3FAB583D62}"/>
                </a:ext>
              </a:extLst>
            </p:cNvPr>
            <p:cNvSpPr/>
            <p:nvPr/>
          </p:nvSpPr>
          <p:spPr>
            <a:xfrm>
              <a:off x="2663379" y="3774324"/>
              <a:ext cx="656972" cy="599343"/>
            </a:xfrm>
            <a:custGeom>
              <a:avLst/>
              <a:gdLst>
                <a:gd name="connsiteX0" fmla="*/ 617630 w 656972"/>
                <a:gd name="connsiteY0" fmla="*/ 0 h 599343"/>
                <a:gd name="connsiteX1" fmla="*/ 656973 w 656972"/>
                <a:gd name="connsiteY1" fmla="*/ 0 h 599343"/>
                <a:gd name="connsiteX2" fmla="*/ 656973 w 656972"/>
                <a:gd name="connsiteY2" fmla="*/ 599344 h 599343"/>
                <a:gd name="connsiteX3" fmla="*/ 617630 w 656972"/>
                <a:gd name="connsiteY3" fmla="*/ 599344 h 599343"/>
                <a:gd name="connsiteX4" fmla="*/ 39342 w 656972"/>
                <a:gd name="connsiteY4" fmla="*/ 599344 h 599343"/>
                <a:gd name="connsiteX5" fmla="*/ 39342 w 656972"/>
                <a:gd name="connsiteY5" fmla="*/ 0 h 599343"/>
                <a:gd name="connsiteX6" fmla="*/ 0 w 656972"/>
                <a:gd name="connsiteY6" fmla="*/ 0 h 599343"/>
                <a:gd name="connsiteX7" fmla="*/ 39342 w 656972"/>
                <a:gd name="connsiteY7" fmla="*/ 0 h 59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972" h="599343">
                  <a:moveTo>
                    <a:pt x="617630" y="0"/>
                  </a:moveTo>
                  <a:cubicBezTo>
                    <a:pt x="639358" y="0"/>
                    <a:pt x="656973" y="0"/>
                    <a:pt x="656973" y="0"/>
                  </a:cubicBezTo>
                  <a:lnTo>
                    <a:pt x="656973" y="599344"/>
                  </a:lnTo>
                  <a:cubicBezTo>
                    <a:pt x="656973" y="599344"/>
                    <a:pt x="639358" y="599344"/>
                    <a:pt x="617630" y="599344"/>
                  </a:cubicBezTo>
                  <a:lnTo>
                    <a:pt x="39342" y="599344"/>
                  </a:lnTo>
                  <a:lnTo>
                    <a:pt x="39342" y="0"/>
                  </a:lnTo>
                  <a:cubicBezTo>
                    <a:pt x="17614" y="0"/>
                    <a:pt x="0" y="0"/>
                    <a:pt x="0" y="0"/>
                  </a:cubicBezTo>
                  <a:cubicBezTo>
                    <a:pt x="0" y="0"/>
                    <a:pt x="17614" y="0"/>
                    <a:pt x="39342" y="0"/>
                  </a:cubicBezTo>
                  <a:close/>
                </a:path>
              </a:pathLst>
            </a:custGeom>
            <a:solidFill>
              <a:srgbClr val="33C9FF"/>
            </a:solidFill>
            <a:ln w="6541" cap="flat">
              <a:noFill/>
              <a:prstDash val="solid"/>
              <a:miter/>
            </a:ln>
          </p:spPr>
          <p:txBody>
            <a:bodyPr rtlCol="0" anchor="ctr"/>
            <a:lstStyle/>
            <a:p>
              <a:endParaRPr lang="ru-RU" sz="900"/>
            </a:p>
          </p:txBody>
        </p:sp>
        <p:sp>
          <p:nvSpPr>
            <p:cNvPr id="17" name="Полилиния: фигура 16">
              <a:extLst>
                <a:ext uri="{FF2B5EF4-FFF2-40B4-BE49-F238E27FC236}">
                  <a16:creationId xmlns:a16="http://schemas.microsoft.com/office/drawing/2014/main" id="{D68E66FC-F4AD-46BE-878F-9BEFE4CA72C5}"/>
                </a:ext>
              </a:extLst>
            </p:cNvPr>
            <p:cNvSpPr/>
            <p:nvPr/>
          </p:nvSpPr>
          <p:spPr>
            <a:xfrm>
              <a:off x="2836283" y="3831953"/>
              <a:ext cx="311197" cy="311197"/>
            </a:xfrm>
            <a:custGeom>
              <a:avLst/>
              <a:gdLst>
                <a:gd name="connsiteX0" fmla="*/ 311197 w 311197"/>
                <a:gd name="connsiteY0" fmla="*/ 155599 h 311197"/>
                <a:gd name="connsiteX1" fmla="*/ 155599 w 311197"/>
                <a:gd name="connsiteY1" fmla="*/ 311197 h 311197"/>
                <a:gd name="connsiteX2" fmla="*/ 0 w 311197"/>
                <a:gd name="connsiteY2" fmla="*/ 155599 h 311197"/>
                <a:gd name="connsiteX3" fmla="*/ 155599 w 311197"/>
                <a:gd name="connsiteY3" fmla="*/ 0 h 311197"/>
                <a:gd name="connsiteX4" fmla="*/ 311197 w 311197"/>
                <a:gd name="connsiteY4" fmla="*/ 155599 h 311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197" h="311197">
                  <a:moveTo>
                    <a:pt x="311197" y="155599"/>
                  </a:moveTo>
                  <a:cubicBezTo>
                    <a:pt x="311197" y="241533"/>
                    <a:pt x="241533" y="311197"/>
                    <a:pt x="155599" y="311197"/>
                  </a:cubicBezTo>
                  <a:cubicBezTo>
                    <a:pt x="69664" y="311197"/>
                    <a:pt x="0" y="241533"/>
                    <a:pt x="0" y="155599"/>
                  </a:cubicBezTo>
                  <a:cubicBezTo>
                    <a:pt x="0" y="69664"/>
                    <a:pt x="69664" y="0"/>
                    <a:pt x="155599" y="0"/>
                  </a:cubicBezTo>
                  <a:cubicBezTo>
                    <a:pt x="241533" y="0"/>
                    <a:pt x="311197" y="69664"/>
                    <a:pt x="311197" y="155599"/>
                  </a:cubicBezTo>
                  <a:close/>
                </a:path>
              </a:pathLst>
            </a:custGeom>
            <a:solidFill>
              <a:srgbClr val="FFFFFF"/>
            </a:solidFill>
            <a:ln w="6541" cap="flat">
              <a:noFill/>
              <a:prstDash val="solid"/>
              <a:miter/>
            </a:ln>
          </p:spPr>
          <p:txBody>
            <a:bodyPr rtlCol="0" anchor="ctr"/>
            <a:lstStyle/>
            <a:p>
              <a:endParaRPr lang="ru-RU" sz="900"/>
            </a:p>
          </p:txBody>
        </p:sp>
        <p:sp>
          <p:nvSpPr>
            <p:cNvPr id="18" name="Полилиния: фигура 17">
              <a:extLst>
                <a:ext uri="{FF2B5EF4-FFF2-40B4-BE49-F238E27FC236}">
                  <a16:creationId xmlns:a16="http://schemas.microsoft.com/office/drawing/2014/main" id="{3D4F05A9-F3CA-4DA7-9B53-FE94BEADAD85}"/>
                </a:ext>
              </a:extLst>
            </p:cNvPr>
            <p:cNvSpPr/>
            <p:nvPr/>
          </p:nvSpPr>
          <p:spPr>
            <a:xfrm>
              <a:off x="2953116" y="3898908"/>
              <a:ext cx="75926" cy="178650"/>
            </a:xfrm>
            <a:custGeom>
              <a:avLst/>
              <a:gdLst>
                <a:gd name="connsiteX0" fmla="*/ 56255 w 75926"/>
                <a:gd name="connsiteY0" fmla="*/ 0 h 178650"/>
                <a:gd name="connsiteX1" fmla="*/ 75926 w 75926"/>
                <a:gd name="connsiteY1" fmla="*/ 0 h 178650"/>
                <a:gd name="connsiteX2" fmla="*/ 75926 w 75926"/>
                <a:gd name="connsiteY2" fmla="*/ 178651 h 178650"/>
                <a:gd name="connsiteX3" fmla="*/ 56255 w 75926"/>
                <a:gd name="connsiteY3" fmla="*/ 178651 h 178650"/>
                <a:gd name="connsiteX4" fmla="*/ 19671 w 75926"/>
                <a:gd name="connsiteY4" fmla="*/ 178651 h 178650"/>
                <a:gd name="connsiteX5" fmla="*/ 19671 w 75926"/>
                <a:gd name="connsiteY5" fmla="*/ 0 h 178650"/>
                <a:gd name="connsiteX6" fmla="*/ 0 w 75926"/>
                <a:gd name="connsiteY6" fmla="*/ 0 h 178650"/>
                <a:gd name="connsiteX7" fmla="*/ 19671 w 75926"/>
                <a:gd name="connsiteY7" fmla="*/ 0 h 17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26" h="178650">
                  <a:moveTo>
                    <a:pt x="56255" y="0"/>
                  </a:moveTo>
                  <a:cubicBezTo>
                    <a:pt x="67119" y="0"/>
                    <a:pt x="75926" y="0"/>
                    <a:pt x="75926" y="0"/>
                  </a:cubicBezTo>
                  <a:lnTo>
                    <a:pt x="75926" y="178651"/>
                  </a:lnTo>
                  <a:cubicBezTo>
                    <a:pt x="75926" y="178651"/>
                    <a:pt x="67119" y="178651"/>
                    <a:pt x="56255" y="178651"/>
                  </a:cubicBezTo>
                  <a:lnTo>
                    <a:pt x="19671" y="178651"/>
                  </a:lnTo>
                  <a:lnTo>
                    <a:pt x="19671" y="0"/>
                  </a:lnTo>
                  <a:cubicBezTo>
                    <a:pt x="8807" y="0"/>
                    <a:pt x="0" y="0"/>
                    <a:pt x="0" y="0"/>
                  </a:cubicBezTo>
                  <a:cubicBezTo>
                    <a:pt x="0" y="0"/>
                    <a:pt x="8807" y="0"/>
                    <a:pt x="19671" y="0"/>
                  </a:cubicBezTo>
                  <a:close/>
                </a:path>
              </a:pathLst>
            </a:custGeom>
            <a:solidFill>
              <a:srgbClr val="0062D2"/>
            </a:solidFill>
            <a:ln w="6541" cap="flat">
              <a:noFill/>
              <a:prstDash val="solid"/>
              <a:miter/>
            </a:ln>
          </p:spPr>
          <p:txBody>
            <a:bodyPr rtlCol="0" anchor="ctr"/>
            <a:lstStyle/>
            <a:p>
              <a:endParaRPr lang="ru-RU" sz="900"/>
            </a:p>
          </p:txBody>
        </p:sp>
        <p:sp>
          <p:nvSpPr>
            <p:cNvPr id="19" name="Полилиния: фигура 18">
              <a:extLst>
                <a:ext uri="{FF2B5EF4-FFF2-40B4-BE49-F238E27FC236}">
                  <a16:creationId xmlns:a16="http://schemas.microsoft.com/office/drawing/2014/main" id="{3336A5A9-52B7-41EA-83F9-311F720EAF66}"/>
                </a:ext>
              </a:extLst>
            </p:cNvPr>
            <p:cNvSpPr/>
            <p:nvPr/>
          </p:nvSpPr>
          <p:spPr>
            <a:xfrm>
              <a:off x="2899050" y="3951365"/>
              <a:ext cx="178650" cy="75926"/>
            </a:xfrm>
            <a:custGeom>
              <a:avLst/>
              <a:gdLst>
                <a:gd name="connsiteX0" fmla="*/ 178651 w 178650"/>
                <a:gd name="connsiteY0" fmla="*/ 56255 h 75926"/>
                <a:gd name="connsiteX1" fmla="*/ 178651 w 178650"/>
                <a:gd name="connsiteY1" fmla="*/ 75926 h 75926"/>
                <a:gd name="connsiteX2" fmla="*/ 0 w 178650"/>
                <a:gd name="connsiteY2" fmla="*/ 75926 h 75926"/>
                <a:gd name="connsiteX3" fmla="*/ 0 w 178650"/>
                <a:gd name="connsiteY3" fmla="*/ 56255 h 75926"/>
                <a:gd name="connsiteX4" fmla="*/ 0 w 178650"/>
                <a:gd name="connsiteY4" fmla="*/ 19671 h 75926"/>
                <a:gd name="connsiteX5" fmla="*/ 178651 w 178650"/>
                <a:gd name="connsiteY5" fmla="*/ 19671 h 75926"/>
                <a:gd name="connsiteX6" fmla="*/ 178651 w 178650"/>
                <a:gd name="connsiteY6" fmla="*/ 0 h 75926"/>
                <a:gd name="connsiteX7" fmla="*/ 178651 w 178650"/>
                <a:gd name="connsiteY7" fmla="*/ 19671 h 75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650" h="75926">
                  <a:moveTo>
                    <a:pt x="178651" y="56255"/>
                  </a:moveTo>
                  <a:cubicBezTo>
                    <a:pt x="178651" y="67119"/>
                    <a:pt x="178651" y="75926"/>
                    <a:pt x="178651" y="75926"/>
                  </a:cubicBezTo>
                  <a:lnTo>
                    <a:pt x="0" y="75926"/>
                  </a:lnTo>
                  <a:cubicBezTo>
                    <a:pt x="0" y="75926"/>
                    <a:pt x="0" y="67119"/>
                    <a:pt x="0" y="56255"/>
                  </a:cubicBezTo>
                  <a:lnTo>
                    <a:pt x="0" y="19671"/>
                  </a:lnTo>
                  <a:lnTo>
                    <a:pt x="178651" y="19671"/>
                  </a:lnTo>
                  <a:cubicBezTo>
                    <a:pt x="178651" y="8807"/>
                    <a:pt x="178651" y="0"/>
                    <a:pt x="178651" y="0"/>
                  </a:cubicBezTo>
                  <a:cubicBezTo>
                    <a:pt x="178651" y="0"/>
                    <a:pt x="178651" y="8807"/>
                    <a:pt x="178651" y="19671"/>
                  </a:cubicBezTo>
                  <a:close/>
                </a:path>
              </a:pathLst>
            </a:custGeom>
            <a:solidFill>
              <a:srgbClr val="0062D2"/>
            </a:solidFill>
            <a:ln w="6541" cap="flat">
              <a:noFill/>
              <a:prstDash val="solid"/>
              <a:miter/>
            </a:ln>
          </p:spPr>
          <p:txBody>
            <a:bodyPr rtlCol="0" anchor="ctr"/>
            <a:lstStyle/>
            <a:p>
              <a:endParaRPr lang="ru-RU" sz="900"/>
            </a:p>
          </p:txBody>
        </p:sp>
        <p:sp>
          <p:nvSpPr>
            <p:cNvPr id="20" name="Полилиния: фигура 19">
              <a:extLst>
                <a:ext uri="{FF2B5EF4-FFF2-40B4-BE49-F238E27FC236}">
                  <a16:creationId xmlns:a16="http://schemas.microsoft.com/office/drawing/2014/main" id="{54118E01-E7A6-4361-A240-E8A967057CA5}"/>
                </a:ext>
              </a:extLst>
            </p:cNvPr>
            <p:cNvSpPr/>
            <p:nvPr/>
          </p:nvSpPr>
          <p:spPr>
            <a:xfrm>
              <a:off x="2588483" y="4223831"/>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77" name="Полилиния: фигура 76">
              <a:extLst>
                <a:ext uri="{FF2B5EF4-FFF2-40B4-BE49-F238E27FC236}">
                  <a16:creationId xmlns:a16="http://schemas.microsoft.com/office/drawing/2014/main" id="{1E59B498-53CB-4680-B251-9C8DEA8A00D5}"/>
                </a:ext>
              </a:extLst>
            </p:cNvPr>
            <p:cNvSpPr/>
            <p:nvPr/>
          </p:nvSpPr>
          <p:spPr>
            <a:xfrm>
              <a:off x="3084080" y="4223831"/>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78" name="Полилиния: фигура 77">
              <a:extLst>
                <a:ext uri="{FF2B5EF4-FFF2-40B4-BE49-F238E27FC236}">
                  <a16:creationId xmlns:a16="http://schemas.microsoft.com/office/drawing/2014/main" id="{6FBD331D-A973-4196-81E1-638EAA1DBA97}"/>
                </a:ext>
              </a:extLst>
            </p:cNvPr>
            <p:cNvSpPr/>
            <p:nvPr/>
          </p:nvSpPr>
          <p:spPr>
            <a:xfrm>
              <a:off x="2588483" y="4477406"/>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79" name="Полилиния: фигура 78">
              <a:extLst>
                <a:ext uri="{FF2B5EF4-FFF2-40B4-BE49-F238E27FC236}">
                  <a16:creationId xmlns:a16="http://schemas.microsoft.com/office/drawing/2014/main" id="{A6AEEDAA-965E-4890-95A6-16474BF48CE1}"/>
                </a:ext>
              </a:extLst>
            </p:cNvPr>
            <p:cNvSpPr/>
            <p:nvPr/>
          </p:nvSpPr>
          <p:spPr>
            <a:xfrm>
              <a:off x="3084080" y="4477406"/>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0" name="Полилиния: фигура 79">
              <a:extLst>
                <a:ext uri="{FF2B5EF4-FFF2-40B4-BE49-F238E27FC236}">
                  <a16:creationId xmlns:a16="http://schemas.microsoft.com/office/drawing/2014/main" id="{E4732A36-89F2-47C1-9A1E-624B16C7E9AA}"/>
                </a:ext>
              </a:extLst>
            </p:cNvPr>
            <p:cNvSpPr/>
            <p:nvPr/>
          </p:nvSpPr>
          <p:spPr>
            <a:xfrm>
              <a:off x="2588483" y="4730974"/>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1" name="Полилиния: фигура 80">
              <a:extLst>
                <a:ext uri="{FF2B5EF4-FFF2-40B4-BE49-F238E27FC236}">
                  <a16:creationId xmlns:a16="http://schemas.microsoft.com/office/drawing/2014/main" id="{1BF89CD7-1051-40F3-AE21-55CC62BF115E}"/>
                </a:ext>
              </a:extLst>
            </p:cNvPr>
            <p:cNvSpPr/>
            <p:nvPr/>
          </p:nvSpPr>
          <p:spPr>
            <a:xfrm>
              <a:off x="3084080" y="4730974"/>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2" name="Полилиния: фигура 81">
              <a:extLst>
                <a:ext uri="{FF2B5EF4-FFF2-40B4-BE49-F238E27FC236}">
                  <a16:creationId xmlns:a16="http://schemas.microsoft.com/office/drawing/2014/main" id="{F040B0CB-2C45-4857-AA70-30B7ED60E763}"/>
                </a:ext>
              </a:extLst>
            </p:cNvPr>
            <p:cNvSpPr/>
            <p:nvPr/>
          </p:nvSpPr>
          <p:spPr>
            <a:xfrm>
              <a:off x="2778639" y="4223831"/>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3" name="Полилиния: фигура 82">
              <a:extLst>
                <a:ext uri="{FF2B5EF4-FFF2-40B4-BE49-F238E27FC236}">
                  <a16:creationId xmlns:a16="http://schemas.microsoft.com/office/drawing/2014/main" id="{8360FA16-77DE-4AD9-810A-538217544E5E}"/>
                </a:ext>
              </a:extLst>
            </p:cNvPr>
            <p:cNvSpPr/>
            <p:nvPr/>
          </p:nvSpPr>
          <p:spPr>
            <a:xfrm>
              <a:off x="3274275" y="4223831"/>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4" name="Полилиния: фигура 83">
              <a:extLst>
                <a:ext uri="{FF2B5EF4-FFF2-40B4-BE49-F238E27FC236}">
                  <a16:creationId xmlns:a16="http://schemas.microsoft.com/office/drawing/2014/main" id="{D8B84646-915D-4A04-A854-A80F19AE1176}"/>
                </a:ext>
              </a:extLst>
            </p:cNvPr>
            <p:cNvSpPr/>
            <p:nvPr/>
          </p:nvSpPr>
          <p:spPr>
            <a:xfrm>
              <a:off x="2778639" y="4477406"/>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5" name="Полилиния: фигура 84">
              <a:extLst>
                <a:ext uri="{FF2B5EF4-FFF2-40B4-BE49-F238E27FC236}">
                  <a16:creationId xmlns:a16="http://schemas.microsoft.com/office/drawing/2014/main" id="{22BC68AE-53B2-41E3-B943-F1D78C24EFDC}"/>
                </a:ext>
              </a:extLst>
            </p:cNvPr>
            <p:cNvSpPr/>
            <p:nvPr/>
          </p:nvSpPr>
          <p:spPr>
            <a:xfrm>
              <a:off x="3274275" y="4477406"/>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6" name="Полилиния: фигура 85">
              <a:extLst>
                <a:ext uri="{FF2B5EF4-FFF2-40B4-BE49-F238E27FC236}">
                  <a16:creationId xmlns:a16="http://schemas.microsoft.com/office/drawing/2014/main" id="{9FD1475A-EEB0-4576-974B-C776EB0AE576}"/>
                </a:ext>
              </a:extLst>
            </p:cNvPr>
            <p:cNvSpPr/>
            <p:nvPr/>
          </p:nvSpPr>
          <p:spPr>
            <a:xfrm>
              <a:off x="2778639" y="4730974"/>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7" name="Полилиния: фигура 86">
              <a:extLst>
                <a:ext uri="{FF2B5EF4-FFF2-40B4-BE49-F238E27FC236}">
                  <a16:creationId xmlns:a16="http://schemas.microsoft.com/office/drawing/2014/main" id="{37AD709C-A3CB-47FB-A06A-B7A54384FCE8}"/>
                </a:ext>
              </a:extLst>
            </p:cNvPr>
            <p:cNvSpPr/>
            <p:nvPr/>
          </p:nvSpPr>
          <p:spPr>
            <a:xfrm>
              <a:off x="3274275" y="4730974"/>
              <a:ext cx="115258" cy="167124"/>
            </a:xfrm>
            <a:custGeom>
              <a:avLst/>
              <a:gdLst>
                <a:gd name="connsiteX0" fmla="*/ 0 w 115258"/>
                <a:gd name="connsiteY0" fmla="*/ 0 h 167124"/>
                <a:gd name="connsiteX1" fmla="*/ 115258 w 115258"/>
                <a:gd name="connsiteY1" fmla="*/ 0 h 167124"/>
                <a:gd name="connsiteX2" fmla="*/ 115258 w 115258"/>
                <a:gd name="connsiteY2" fmla="*/ 167125 h 167124"/>
                <a:gd name="connsiteX3" fmla="*/ 0 w 115258"/>
                <a:gd name="connsiteY3" fmla="*/ 167125 h 167124"/>
              </a:gdLst>
              <a:ahLst/>
              <a:cxnLst>
                <a:cxn ang="0">
                  <a:pos x="connsiteX0" y="connsiteY0"/>
                </a:cxn>
                <a:cxn ang="0">
                  <a:pos x="connsiteX1" y="connsiteY1"/>
                </a:cxn>
                <a:cxn ang="0">
                  <a:pos x="connsiteX2" y="connsiteY2"/>
                </a:cxn>
                <a:cxn ang="0">
                  <a:pos x="connsiteX3" y="connsiteY3"/>
                </a:cxn>
              </a:cxnLst>
              <a:rect l="l" t="t" r="r" b="b"/>
              <a:pathLst>
                <a:path w="115258" h="167124">
                  <a:moveTo>
                    <a:pt x="0" y="0"/>
                  </a:moveTo>
                  <a:lnTo>
                    <a:pt x="115258" y="0"/>
                  </a:lnTo>
                  <a:lnTo>
                    <a:pt x="115258" y="167125"/>
                  </a:lnTo>
                  <a:lnTo>
                    <a:pt x="0" y="167125"/>
                  </a:lnTo>
                  <a:close/>
                </a:path>
              </a:pathLst>
            </a:custGeom>
            <a:solidFill>
              <a:srgbClr val="FFFFFF"/>
            </a:solidFill>
            <a:ln w="6541" cap="flat">
              <a:noFill/>
              <a:prstDash val="solid"/>
              <a:miter/>
            </a:ln>
          </p:spPr>
          <p:txBody>
            <a:bodyPr rtlCol="0" anchor="ctr"/>
            <a:lstStyle/>
            <a:p>
              <a:endParaRPr lang="ru-RU" sz="900"/>
            </a:p>
          </p:txBody>
        </p:sp>
        <p:sp>
          <p:nvSpPr>
            <p:cNvPr id="88" name="Полилиния: фигура 87">
              <a:extLst>
                <a:ext uri="{FF2B5EF4-FFF2-40B4-BE49-F238E27FC236}">
                  <a16:creationId xmlns:a16="http://schemas.microsoft.com/office/drawing/2014/main" id="{90E632E2-553E-4F13-92EA-DDE61D0AB160}"/>
                </a:ext>
              </a:extLst>
            </p:cNvPr>
            <p:cNvSpPr/>
            <p:nvPr/>
          </p:nvSpPr>
          <p:spPr>
            <a:xfrm>
              <a:off x="2220077" y="4158494"/>
              <a:ext cx="838729" cy="848162"/>
            </a:xfrm>
            <a:custGeom>
              <a:avLst/>
              <a:gdLst>
                <a:gd name="connsiteX0" fmla="*/ 741419 w 838729"/>
                <a:gd name="connsiteY0" fmla="*/ 93827 h 848162"/>
                <a:gd name="connsiteX1" fmla="*/ 744901 w 838729"/>
                <a:gd name="connsiteY1" fmla="*/ 555228 h 848162"/>
                <a:gd name="connsiteX2" fmla="*/ 333544 w 838729"/>
                <a:gd name="connsiteY2" fmla="*/ 599167 h 848162"/>
                <a:gd name="connsiteX3" fmla="*/ 109386 w 838729"/>
                <a:gd name="connsiteY3" fmla="*/ 828927 h 848162"/>
                <a:gd name="connsiteX4" fmla="*/ 19233 w 838729"/>
                <a:gd name="connsiteY4" fmla="*/ 830042 h 848162"/>
                <a:gd name="connsiteX5" fmla="*/ 18119 w 838729"/>
                <a:gd name="connsiteY5" fmla="*/ 739889 h 848162"/>
                <a:gd name="connsiteX6" fmla="*/ 242622 w 838729"/>
                <a:gd name="connsiteY6" fmla="*/ 509768 h 848162"/>
                <a:gd name="connsiteX7" fmla="*/ 280026 w 838729"/>
                <a:gd name="connsiteY7" fmla="*/ 97302 h 848162"/>
                <a:gd name="connsiteX8" fmla="*/ 741419 w 838729"/>
                <a:gd name="connsiteY8" fmla="*/ 93827 h 848162"/>
                <a:gd name="connsiteX9" fmla="*/ 678261 w 838729"/>
                <a:gd name="connsiteY9" fmla="*/ 157949 h 848162"/>
                <a:gd name="connsiteX10" fmla="*/ 344148 w 838729"/>
                <a:gd name="connsiteY10" fmla="*/ 160467 h 848162"/>
                <a:gd name="connsiteX11" fmla="*/ 346661 w 838729"/>
                <a:gd name="connsiteY11" fmla="*/ 494582 h 848162"/>
                <a:gd name="connsiteX12" fmla="*/ 680779 w 838729"/>
                <a:gd name="connsiteY12" fmla="*/ 492064 h 848162"/>
                <a:gd name="connsiteX13" fmla="*/ 678261 w 838729"/>
                <a:gd name="connsiteY13" fmla="*/ 157949 h 84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8729" h="848162">
                  <a:moveTo>
                    <a:pt x="741419" y="93827"/>
                  </a:moveTo>
                  <a:cubicBezTo>
                    <a:pt x="869793" y="220280"/>
                    <a:pt x="871354" y="426854"/>
                    <a:pt x="744901" y="555228"/>
                  </a:cubicBezTo>
                  <a:cubicBezTo>
                    <a:pt x="633837" y="667984"/>
                    <a:pt x="460953" y="682895"/>
                    <a:pt x="333544" y="599167"/>
                  </a:cubicBezTo>
                  <a:lnTo>
                    <a:pt x="109386" y="828927"/>
                  </a:lnTo>
                  <a:cubicBezTo>
                    <a:pt x="84799" y="854133"/>
                    <a:pt x="44436" y="854631"/>
                    <a:pt x="19233" y="830042"/>
                  </a:cubicBezTo>
                  <a:cubicBezTo>
                    <a:pt x="-5969" y="805453"/>
                    <a:pt x="-6469" y="765088"/>
                    <a:pt x="18119" y="739889"/>
                  </a:cubicBezTo>
                  <a:lnTo>
                    <a:pt x="242622" y="509768"/>
                  </a:lnTo>
                  <a:cubicBezTo>
                    <a:pt x="156621" y="383591"/>
                    <a:pt x="168814" y="210209"/>
                    <a:pt x="280026" y="97302"/>
                  </a:cubicBezTo>
                  <a:cubicBezTo>
                    <a:pt x="406477" y="-31065"/>
                    <a:pt x="613051" y="-32620"/>
                    <a:pt x="741419" y="93827"/>
                  </a:cubicBezTo>
                  <a:close/>
                  <a:moveTo>
                    <a:pt x="678261" y="157949"/>
                  </a:moveTo>
                  <a:cubicBezTo>
                    <a:pt x="585302" y="66386"/>
                    <a:pt x="435715" y="67514"/>
                    <a:pt x="344148" y="160467"/>
                  </a:cubicBezTo>
                  <a:cubicBezTo>
                    <a:pt x="252580" y="253426"/>
                    <a:pt x="253704" y="403013"/>
                    <a:pt x="346661" y="494582"/>
                  </a:cubicBezTo>
                  <a:cubicBezTo>
                    <a:pt x="439623" y="586152"/>
                    <a:pt x="589216" y="585024"/>
                    <a:pt x="680779" y="492064"/>
                  </a:cubicBezTo>
                  <a:cubicBezTo>
                    <a:pt x="772349" y="399105"/>
                    <a:pt x="771221" y="249518"/>
                    <a:pt x="678261" y="157949"/>
                  </a:cubicBezTo>
                  <a:close/>
                </a:path>
              </a:pathLst>
            </a:custGeom>
            <a:solidFill>
              <a:srgbClr val="FFFFFF"/>
            </a:solidFill>
            <a:ln w="6541" cap="flat">
              <a:noFill/>
              <a:prstDash val="solid"/>
              <a:miter/>
            </a:ln>
          </p:spPr>
          <p:txBody>
            <a:bodyPr rtlCol="0" anchor="ctr"/>
            <a:lstStyle/>
            <a:p>
              <a:endParaRPr lang="ru-RU" sz="900"/>
            </a:p>
          </p:txBody>
        </p:sp>
        <p:sp>
          <p:nvSpPr>
            <p:cNvPr id="89" name="Полилиния: фигура 88">
              <a:extLst>
                <a:ext uri="{FF2B5EF4-FFF2-40B4-BE49-F238E27FC236}">
                  <a16:creationId xmlns:a16="http://schemas.microsoft.com/office/drawing/2014/main" id="{6504FAD3-F185-4905-AEBE-7A60C537BD97}"/>
                </a:ext>
              </a:extLst>
            </p:cNvPr>
            <p:cNvSpPr/>
            <p:nvPr/>
          </p:nvSpPr>
          <p:spPr>
            <a:xfrm>
              <a:off x="2495872" y="4244174"/>
              <a:ext cx="485462" cy="485460"/>
            </a:xfrm>
            <a:custGeom>
              <a:avLst/>
              <a:gdLst>
                <a:gd name="connsiteX0" fmla="*/ 415659 w 485462"/>
                <a:gd name="connsiteY0" fmla="*/ 413066 h 485460"/>
                <a:gd name="connsiteX1" fmla="*/ 72393 w 485462"/>
                <a:gd name="connsiteY1" fmla="*/ 415656 h 485460"/>
                <a:gd name="connsiteX2" fmla="*/ 69806 w 485462"/>
                <a:gd name="connsiteY2" fmla="*/ 72394 h 485460"/>
                <a:gd name="connsiteX3" fmla="*/ 413069 w 485462"/>
                <a:gd name="connsiteY3" fmla="*/ 69804 h 485460"/>
                <a:gd name="connsiteX4" fmla="*/ 415659 w 485462"/>
                <a:gd name="connsiteY4" fmla="*/ 413066 h 485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462" h="485460">
                  <a:moveTo>
                    <a:pt x="415659" y="413066"/>
                  </a:moveTo>
                  <a:cubicBezTo>
                    <a:pt x="321578" y="508570"/>
                    <a:pt x="167893" y="509731"/>
                    <a:pt x="72393" y="415656"/>
                  </a:cubicBezTo>
                  <a:cubicBezTo>
                    <a:pt x="-23112" y="321582"/>
                    <a:pt x="-24270" y="167897"/>
                    <a:pt x="69806" y="72394"/>
                  </a:cubicBezTo>
                  <a:cubicBezTo>
                    <a:pt x="163880" y="-23110"/>
                    <a:pt x="317565" y="-24271"/>
                    <a:pt x="413069" y="69804"/>
                  </a:cubicBezTo>
                  <a:cubicBezTo>
                    <a:pt x="508572" y="163878"/>
                    <a:pt x="509733" y="317563"/>
                    <a:pt x="415659" y="413066"/>
                  </a:cubicBezTo>
                  <a:close/>
                </a:path>
              </a:pathLst>
            </a:custGeom>
            <a:solidFill>
              <a:srgbClr val="33C9FF"/>
            </a:solidFill>
            <a:ln w="6541" cap="flat">
              <a:noFill/>
              <a:prstDash val="solid"/>
              <a:miter/>
            </a:ln>
          </p:spPr>
          <p:txBody>
            <a:bodyPr rtlCol="0" anchor="ctr"/>
            <a:lstStyle/>
            <a:p>
              <a:endParaRPr lang="ru-RU" sz="900"/>
            </a:p>
          </p:txBody>
        </p:sp>
        <p:sp>
          <p:nvSpPr>
            <p:cNvPr id="90" name="Полилиния: фигура 89">
              <a:extLst>
                <a:ext uri="{FF2B5EF4-FFF2-40B4-BE49-F238E27FC236}">
                  <a16:creationId xmlns:a16="http://schemas.microsoft.com/office/drawing/2014/main" id="{1C81CEB4-E61C-4F70-80FB-3B21221C8A31}"/>
                </a:ext>
              </a:extLst>
            </p:cNvPr>
            <p:cNvSpPr/>
            <p:nvPr/>
          </p:nvSpPr>
          <p:spPr>
            <a:xfrm>
              <a:off x="2586993" y="4319230"/>
              <a:ext cx="278162" cy="279904"/>
            </a:xfrm>
            <a:custGeom>
              <a:avLst/>
              <a:gdLst>
                <a:gd name="connsiteX0" fmla="*/ 0 w 278162"/>
                <a:gd name="connsiteY0" fmla="*/ 232894 h 279904"/>
                <a:gd name="connsiteX1" fmla="*/ 231152 w 278162"/>
                <a:gd name="connsiteY1" fmla="*/ 231156 h 279904"/>
                <a:gd name="connsiteX2" fmla="*/ 229414 w 278162"/>
                <a:gd name="connsiteY2" fmla="*/ 0 h 279904"/>
              </a:gdLst>
              <a:ahLst/>
              <a:cxnLst>
                <a:cxn ang="0">
                  <a:pos x="connsiteX0" y="connsiteY0"/>
                </a:cxn>
                <a:cxn ang="0">
                  <a:pos x="connsiteX1" y="connsiteY1"/>
                </a:cxn>
                <a:cxn ang="0">
                  <a:pos x="connsiteX2" y="connsiteY2"/>
                </a:cxn>
              </a:cxnLst>
              <a:rect l="l" t="t" r="r" b="b"/>
              <a:pathLst>
                <a:path w="278162" h="279904">
                  <a:moveTo>
                    <a:pt x="0" y="232894"/>
                  </a:moveTo>
                  <a:cubicBezTo>
                    <a:pt x="64314" y="296248"/>
                    <a:pt x="167804" y="295468"/>
                    <a:pt x="231152" y="231156"/>
                  </a:cubicBezTo>
                  <a:cubicBezTo>
                    <a:pt x="294506" y="166845"/>
                    <a:pt x="293726" y="63354"/>
                    <a:pt x="229414" y="0"/>
                  </a:cubicBezTo>
                </a:path>
              </a:pathLst>
            </a:custGeom>
            <a:noFill/>
            <a:ln w="47498" cap="rnd">
              <a:solidFill>
                <a:srgbClr val="FFFFFF"/>
              </a:solidFill>
              <a:prstDash val="solid"/>
              <a:miter/>
            </a:ln>
          </p:spPr>
          <p:txBody>
            <a:bodyPr rtlCol="0" anchor="ctr"/>
            <a:lstStyle/>
            <a:p>
              <a:endParaRPr lang="ru-RU" sz="900"/>
            </a:p>
          </p:txBody>
        </p:sp>
        <p:sp>
          <p:nvSpPr>
            <p:cNvPr id="91" name="Полилиния: фигура 90">
              <a:extLst>
                <a:ext uri="{FF2B5EF4-FFF2-40B4-BE49-F238E27FC236}">
                  <a16:creationId xmlns:a16="http://schemas.microsoft.com/office/drawing/2014/main" id="{1D898375-CE9B-4571-ADFA-301FE90384D3}"/>
                </a:ext>
              </a:extLst>
            </p:cNvPr>
            <p:cNvSpPr/>
            <p:nvPr/>
          </p:nvSpPr>
          <p:spPr>
            <a:xfrm>
              <a:off x="2307914" y="4039479"/>
              <a:ext cx="795516" cy="795516"/>
            </a:xfrm>
            <a:custGeom>
              <a:avLst/>
              <a:gdLst>
                <a:gd name="connsiteX0" fmla="*/ 598136 w 795516"/>
                <a:gd name="connsiteY0" fmla="*/ 595139 h 795516"/>
                <a:gd name="connsiteX1" fmla="*/ 200378 w 795516"/>
                <a:gd name="connsiteY1" fmla="*/ 598136 h 795516"/>
                <a:gd name="connsiteX2" fmla="*/ 197380 w 795516"/>
                <a:gd name="connsiteY2" fmla="*/ 200378 h 795516"/>
                <a:gd name="connsiteX3" fmla="*/ 595138 w 795516"/>
                <a:gd name="connsiteY3" fmla="*/ 197380 h 795516"/>
                <a:gd name="connsiteX4" fmla="*/ 598136 w 795516"/>
                <a:gd name="connsiteY4" fmla="*/ 595139 h 79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16" h="795516">
                  <a:moveTo>
                    <a:pt x="598136" y="595139"/>
                  </a:moveTo>
                  <a:cubicBezTo>
                    <a:pt x="489126" y="705804"/>
                    <a:pt x="311044" y="707146"/>
                    <a:pt x="200378" y="598136"/>
                  </a:cubicBezTo>
                  <a:cubicBezTo>
                    <a:pt x="89712" y="489126"/>
                    <a:pt x="88370" y="311044"/>
                    <a:pt x="197380" y="200378"/>
                  </a:cubicBezTo>
                  <a:cubicBezTo>
                    <a:pt x="306390" y="89712"/>
                    <a:pt x="484473" y="88370"/>
                    <a:pt x="595138" y="197380"/>
                  </a:cubicBezTo>
                  <a:cubicBezTo>
                    <a:pt x="705804" y="306390"/>
                    <a:pt x="707146" y="484473"/>
                    <a:pt x="598136" y="595139"/>
                  </a:cubicBezTo>
                  <a:close/>
                </a:path>
              </a:pathLst>
            </a:custGeom>
            <a:noFill/>
            <a:ln w="89778" cap="flat">
              <a:solidFill>
                <a:srgbClr val="0062D2"/>
              </a:solidFill>
              <a:prstDash val="solid"/>
              <a:miter/>
            </a:ln>
          </p:spPr>
          <p:txBody>
            <a:bodyPr rtlCol="0" anchor="ctr"/>
            <a:lstStyle/>
            <a:p>
              <a:endParaRPr lang="ru-RU" sz="900"/>
            </a:p>
          </p:txBody>
        </p:sp>
        <p:sp>
          <p:nvSpPr>
            <p:cNvPr id="92" name="Полилиния: фигура 91">
              <a:extLst>
                <a:ext uri="{FF2B5EF4-FFF2-40B4-BE49-F238E27FC236}">
                  <a16:creationId xmlns:a16="http://schemas.microsoft.com/office/drawing/2014/main" id="{4B477A46-CF85-43A5-AE60-252302A896C9}"/>
                </a:ext>
              </a:extLst>
            </p:cNvPr>
            <p:cNvSpPr/>
            <p:nvPr/>
          </p:nvSpPr>
          <p:spPr>
            <a:xfrm>
              <a:off x="2181341" y="4586417"/>
              <a:ext cx="376514" cy="382078"/>
            </a:xfrm>
            <a:custGeom>
              <a:avLst/>
              <a:gdLst>
                <a:gd name="connsiteX0" fmla="*/ 18120 w 376514"/>
                <a:gd name="connsiteY0" fmla="*/ 273804 h 382078"/>
                <a:gd name="connsiteX1" fmla="*/ 19233 w 376514"/>
                <a:gd name="connsiteY1" fmla="*/ 363963 h 382078"/>
                <a:gd name="connsiteX2" fmla="*/ 109387 w 376514"/>
                <a:gd name="connsiteY2" fmla="*/ 362849 h 382078"/>
                <a:gd name="connsiteX3" fmla="*/ 18120 w 376514"/>
                <a:gd name="connsiteY3" fmla="*/ 273804 h 382078"/>
                <a:gd name="connsiteX4" fmla="*/ 330881 w 376514"/>
                <a:gd name="connsiteY4" fmla="*/ 44522 h 382078"/>
                <a:gd name="connsiteX5" fmla="*/ 285247 w 376514"/>
                <a:gd name="connsiteY5" fmla="*/ 0 h 382078"/>
                <a:gd name="connsiteX6" fmla="*/ 18120 w 376514"/>
                <a:gd name="connsiteY6" fmla="*/ 273804 h 382078"/>
                <a:gd name="connsiteX7" fmla="*/ 63753 w 376514"/>
                <a:gd name="connsiteY7" fmla="*/ 318326 h 382078"/>
                <a:gd name="connsiteX8" fmla="*/ 109387 w 376514"/>
                <a:gd name="connsiteY8" fmla="*/ 362849 h 382078"/>
                <a:gd name="connsiteX9" fmla="*/ 376515 w 376514"/>
                <a:gd name="connsiteY9" fmla="*/ 89045 h 382078"/>
                <a:gd name="connsiteX10" fmla="*/ 330881 w 376514"/>
                <a:gd name="connsiteY10" fmla="*/ 44522 h 38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514" h="382078">
                  <a:moveTo>
                    <a:pt x="18120" y="273804"/>
                  </a:moveTo>
                  <a:cubicBezTo>
                    <a:pt x="-6468" y="299009"/>
                    <a:pt x="-5970" y="339374"/>
                    <a:pt x="19233" y="363963"/>
                  </a:cubicBezTo>
                  <a:cubicBezTo>
                    <a:pt x="44436" y="388546"/>
                    <a:pt x="84799" y="388047"/>
                    <a:pt x="109387" y="362849"/>
                  </a:cubicBezTo>
                  <a:lnTo>
                    <a:pt x="18120" y="273804"/>
                  </a:lnTo>
                  <a:close/>
                  <a:moveTo>
                    <a:pt x="330881" y="44522"/>
                  </a:moveTo>
                  <a:lnTo>
                    <a:pt x="285247" y="0"/>
                  </a:lnTo>
                  <a:lnTo>
                    <a:pt x="18120" y="273804"/>
                  </a:lnTo>
                  <a:lnTo>
                    <a:pt x="63753" y="318326"/>
                  </a:lnTo>
                  <a:lnTo>
                    <a:pt x="109387" y="362849"/>
                  </a:lnTo>
                  <a:lnTo>
                    <a:pt x="376515" y="89045"/>
                  </a:lnTo>
                  <a:lnTo>
                    <a:pt x="330881" y="44522"/>
                  </a:lnTo>
                  <a:close/>
                </a:path>
              </a:pathLst>
            </a:custGeom>
            <a:solidFill>
              <a:srgbClr val="0062D2"/>
            </a:solidFill>
            <a:ln w="6541" cap="flat">
              <a:noFill/>
              <a:prstDash val="solid"/>
              <a:miter/>
            </a:ln>
          </p:spPr>
          <p:txBody>
            <a:bodyPr rtlCol="0" anchor="ctr"/>
            <a:lstStyle/>
            <a:p>
              <a:endParaRPr lang="ru-RU" sz="900"/>
            </a:p>
          </p:txBody>
        </p:sp>
        <p:sp>
          <p:nvSpPr>
            <p:cNvPr id="93" name="Полилиния: фигура 92">
              <a:extLst>
                <a:ext uri="{FF2B5EF4-FFF2-40B4-BE49-F238E27FC236}">
                  <a16:creationId xmlns:a16="http://schemas.microsoft.com/office/drawing/2014/main" id="{4F3995B3-ECFE-4DB8-81DE-250BA1121DCD}"/>
                </a:ext>
              </a:extLst>
            </p:cNvPr>
            <p:cNvSpPr/>
            <p:nvPr/>
          </p:nvSpPr>
          <p:spPr>
            <a:xfrm>
              <a:off x="2190896" y="5069214"/>
              <a:ext cx="1632710" cy="85517"/>
            </a:xfrm>
            <a:custGeom>
              <a:avLst/>
              <a:gdLst>
                <a:gd name="connsiteX0" fmla="*/ 1632710 w 1632710"/>
                <a:gd name="connsiteY0" fmla="*/ 0 h 85517"/>
                <a:gd name="connsiteX1" fmla="*/ 0 w 1632710"/>
                <a:gd name="connsiteY1" fmla="*/ 0 h 85517"/>
                <a:gd name="connsiteX2" fmla="*/ 0 w 1632710"/>
                <a:gd name="connsiteY2" fmla="*/ 85517 h 85517"/>
                <a:gd name="connsiteX3" fmla="*/ 1632710 w 1632710"/>
                <a:gd name="connsiteY3" fmla="*/ 85517 h 85517"/>
                <a:gd name="connsiteX4" fmla="*/ 1632710 w 1632710"/>
                <a:gd name="connsiteY4" fmla="*/ 0 h 8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2710" h="85517">
                  <a:moveTo>
                    <a:pt x="1632710" y="0"/>
                  </a:moveTo>
                  <a:lnTo>
                    <a:pt x="0" y="0"/>
                  </a:lnTo>
                  <a:lnTo>
                    <a:pt x="0" y="85517"/>
                  </a:lnTo>
                  <a:lnTo>
                    <a:pt x="1632710" y="85517"/>
                  </a:lnTo>
                  <a:lnTo>
                    <a:pt x="1632710" y="0"/>
                  </a:lnTo>
                  <a:close/>
                </a:path>
              </a:pathLst>
            </a:custGeom>
            <a:solidFill>
              <a:srgbClr val="33C9FF"/>
            </a:solidFill>
            <a:ln w="6541" cap="flat">
              <a:noFill/>
              <a:prstDash val="solid"/>
              <a:miter/>
            </a:ln>
          </p:spPr>
          <p:txBody>
            <a:bodyPr rtlCol="0" anchor="ctr"/>
            <a:lstStyle/>
            <a:p>
              <a:endParaRPr lang="ru-RU" sz="900"/>
            </a:p>
          </p:txBody>
        </p:sp>
        <p:sp>
          <p:nvSpPr>
            <p:cNvPr id="94" name="Полилиния: фигура 93">
              <a:extLst>
                <a:ext uri="{FF2B5EF4-FFF2-40B4-BE49-F238E27FC236}">
                  <a16:creationId xmlns:a16="http://schemas.microsoft.com/office/drawing/2014/main" id="{E9835318-56B1-4DFA-A2F7-FFBD309A756F}"/>
                </a:ext>
              </a:extLst>
            </p:cNvPr>
            <p:cNvSpPr/>
            <p:nvPr/>
          </p:nvSpPr>
          <p:spPr>
            <a:xfrm>
              <a:off x="2190896" y="5026724"/>
              <a:ext cx="1632710" cy="42496"/>
            </a:xfrm>
            <a:custGeom>
              <a:avLst/>
              <a:gdLst>
                <a:gd name="connsiteX0" fmla="*/ 1598483 w 1632710"/>
                <a:gd name="connsiteY0" fmla="*/ 0 h 42496"/>
                <a:gd name="connsiteX1" fmla="*/ 34228 w 1632710"/>
                <a:gd name="connsiteY1" fmla="*/ 0 h 42496"/>
                <a:gd name="connsiteX2" fmla="*/ 0 w 1632710"/>
                <a:gd name="connsiteY2" fmla="*/ 34228 h 42496"/>
                <a:gd name="connsiteX3" fmla="*/ 0 w 1632710"/>
                <a:gd name="connsiteY3" fmla="*/ 42496 h 42496"/>
                <a:gd name="connsiteX4" fmla="*/ 1632710 w 1632710"/>
                <a:gd name="connsiteY4" fmla="*/ 42496 h 42496"/>
                <a:gd name="connsiteX5" fmla="*/ 1632710 w 1632710"/>
                <a:gd name="connsiteY5" fmla="*/ 34228 h 42496"/>
                <a:gd name="connsiteX6" fmla="*/ 1598483 w 1632710"/>
                <a:gd name="connsiteY6" fmla="*/ 0 h 4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2710" h="42496">
                  <a:moveTo>
                    <a:pt x="1598483" y="0"/>
                  </a:moveTo>
                  <a:lnTo>
                    <a:pt x="34228" y="0"/>
                  </a:lnTo>
                  <a:cubicBezTo>
                    <a:pt x="15325" y="0"/>
                    <a:pt x="0" y="15324"/>
                    <a:pt x="0" y="34228"/>
                  </a:cubicBezTo>
                  <a:lnTo>
                    <a:pt x="0" y="42496"/>
                  </a:lnTo>
                  <a:lnTo>
                    <a:pt x="1632710" y="42496"/>
                  </a:lnTo>
                  <a:lnTo>
                    <a:pt x="1632710" y="34228"/>
                  </a:lnTo>
                  <a:cubicBezTo>
                    <a:pt x="1632710" y="15324"/>
                    <a:pt x="1617387" y="0"/>
                    <a:pt x="1598483" y="0"/>
                  </a:cubicBezTo>
                  <a:close/>
                </a:path>
              </a:pathLst>
            </a:custGeom>
            <a:solidFill>
              <a:srgbClr val="0062D2"/>
            </a:solidFill>
            <a:ln w="6541" cap="flat">
              <a:noFill/>
              <a:prstDash val="solid"/>
              <a:miter/>
            </a:ln>
          </p:spPr>
          <p:txBody>
            <a:bodyPr rtlCol="0" anchor="ctr"/>
            <a:lstStyle/>
            <a:p>
              <a:endParaRPr lang="ru-RU" sz="900"/>
            </a:p>
          </p:txBody>
        </p:sp>
      </p:grpSp>
      <p:sp>
        <p:nvSpPr>
          <p:cNvPr id="97" name="Прямоугольник: скругленные углы 96">
            <a:extLst>
              <a:ext uri="{FF2B5EF4-FFF2-40B4-BE49-F238E27FC236}">
                <a16:creationId xmlns:a16="http://schemas.microsoft.com/office/drawing/2014/main" id="{456790EB-609C-4670-8352-2C7C501A608A}"/>
              </a:ext>
            </a:extLst>
          </p:cNvPr>
          <p:cNvSpPr/>
          <p:nvPr/>
        </p:nvSpPr>
        <p:spPr>
          <a:xfrm>
            <a:off x="756675" y="5268362"/>
            <a:ext cx="2362952" cy="323719"/>
          </a:xfrm>
          <a:prstGeom prst="roundRect">
            <a:avLst>
              <a:gd name="adj" fmla="val 50000"/>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37" name="-">
            <a:extLst>
              <a:ext uri="{FF2B5EF4-FFF2-40B4-BE49-F238E27FC236}">
                <a16:creationId xmlns:a16="http://schemas.microsoft.com/office/drawing/2014/main" id="{0FB2DAC9-949A-44C6-91F1-593ECE7D52FF}"/>
              </a:ext>
            </a:extLst>
          </p:cNvPr>
          <p:cNvSpPr/>
          <p:nvPr/>
        </p:nvSpPr>
        <p:spPr>
          <a:xfrm>
            <a:off x="959590" y="5336077"/>
            <a:ext cx="1784481" cy="211266"/>
          </a:xfrm>
          <a:prstGeom prst="rect">
            <a:avLst/>
          </a:prstGeom>
          <a:noFill/>
          <a:ln/>
        </p:spPr>
        <p:txBody>
          <a:bodyPr wrap="square" lIns="0" tIns="0" rIns="0" bIns="0" rtlCol="0" anchor="t"/>
          <a:lstStyle/>
          <a:p>
            <a:pPr>
              <a:lnSpc>
                <a:spcPct val="125000"/>
              </a:lnSpc>
            </a:pPr>
            <a:r>
              <a:rPr lang="en-US" sz="900"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dirty="0">
                <a:solidFill>
                  <a:schemeClr val="bg1"/>
                </a:solidFill>
                <a:latin typeface="IngoStem Bold" panose="020B0503020203020204" pitchFamily="34" charset="-52"/>
                <a:ea typeface="IngoStem Bold" panose="020B0503020203020204" pitchFamily="34" charset="-52"/>
                <a:cs typeface="Montserrat Bold" pitchFamily="34" charset="-120"/>
              </a:rPr>
              <a:t>полиса </a:t>
            </a:r>
            <a:r>
              <a:rPr lang="en-US" sz="900"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dirty="0">
                <a:solidFill>
                  <a:schemeClr val="bg1"/>
                </a:solidFill>
                <a:latin typeface="IngoStem Bold" panose="020B0503020203020204" pitchFamily="34" charset="-52"/>
                <a:ea typeface="IngoStem Bold" panose="020B0503020203020204" pitchFamily="34" charset="-52"/>
                <a:cs typeface="Montserrat Bold" pitchFamily="34" charset="-120"/>
              </a:rPr>
              <a:t>1,8 </a:t>
            </a:r>
            <a:r>
              <a:rPr lang="en-US" sz="900"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p:txBody>
      </p:sp>
      <p:sp>
        <p:nvSpPr>
          <p:cNvPr id="99" name="Text 16">
            <a:extLst>
              <a:ext uri="{FF2B5EF4-FFF2-40B4-BE49-F238E27FC236}">
                <a16:creationId xmlns:a16="http://schemas.microsoft.com/office/drawing/2014/main" id="{74F7309C-F398-4C33-873F-859B9E71C706}"/>
              </a:ext>
            </a:extLst>
          </p:cNvPr>
          <p:cNvSpPr/>
          <p:nvPr/>
        </p:nvSpPr>
        <p:spPr>
          <a:xfrm>
            <a:off x="959590" y="5784928"/>
            <a:ext cx="1161964" cy="166789"/>
          </a:xfrm>
          <a:prstGeom prst="rect">
            <a:avLst/>
          </a:prstGeom>
          <a:noFill/>
          <a:ln/>
        </p:spPr>
        <p:txBody>
          <a:bodyPr wrap="square" lIns="0" tIns="0" rIns="0" bIns="0" rtlCol="0" anchor="ctr"/>
          <a:lstStyle/>
          <a:p>
            <a:pPr>
              <a:lnSpc>
                <a:spcPts val="775"/>
              </a:lnSpc>
            </a:pPr>
            <a:r>
              <a:rPr lang="ru-RU" sz="800" dirty="0">
                <a:solidFill>
                  <a:srgbClr val="000000"/>
                </a:solidFill>
                <a:latin typeface="IngoStem Bold" panose="020B0503020203020204" pitchFamily="34" charset="-52"/>
                <a:ea typeface="IngoStem Bold" panose="020B0503020203020204" pitchFamily="34" charset="-52"/>
                <a:cs typeface="Montserrat Bold" pitchFamily="34" charset="-120"/>
              </a:rPr>
              <a:t>Франшиза  15%</a:t>
            </a:r>
            <a:endParaRPr lang="en-US" sz="800" dirty="0">
              <a:latin typeface="IngoStem Bold" panose="020B0503020203020204" pitchFamily="34" charset="-52"/>
              <a:ea typeface="IngoStem Bold" panose="020B0503020203020204" pitchFamily="34" charset="-52"/>
            </a:endParaRPr>
          </a:p>
        </p:txBody>
      </p:sp>
      <p:sp>
        <p:nvSpPr>
          <p:cNvPr id="100" name="Прямоугольник: скругленные углы 99">
            <a:extLst>
              <a:ext uri="{FF2B5EF4-FFF2-40B4-BE49-F238E27FC236}">
                <a16:creationId xmlns:a16="http://schemas.microsoft.com/office/drawing/2014/main" id="{615B57C2-761E-411F-9FF0-18A696D4381D}"/>
              </a:ext>
            </a:extLst>
          </p:cNvPr>
          <p:cNvSpPr/>
          <p:nvPr/>
        </p:nvSpPr>
        <p:spPr>
          <a:xfrm>
            <a:off x="756675" y="5977531"/>
            <a:ext cx="2362952" cy="323719"/>
          </a:xfrm>
          <a:prstGeom prst="roundRect">
            <a:avLst>
              <a:gd name="adj" fmla="val 50000"/>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1" name="-">
            <a:extLst>
              <a:ext uri="{FF2B5EF4-FFF2-40B4-BE49-F238E27FC236}">
                <a16:creationId xmlns:a16="http://schemas.microsoft.com/office/drawing/2014/main" id="{667AC9C3-5BFA-4BFE-BA7F-2552F0F81A14}"/>
              </a:ext>
            </a:extLst>
          </p:cNvPr>
          <p:cNvSpPr/>
          <p:nvPr/>
        </p:nvSpPr>
        <p:spPr>
          <a:xfrm>
            <a:off x="896960" y="6040215"/>
            <a:ext cx="1784481" cy="211266"/>
          </a:xfrm>
          <a:prstGeom prst="rect">
            <a:avLst/>
          </a:prstGeom>
          <a:noFill/>
          <a:ln/>
        </p:spPr>
        <p:txBody>
          <a:bodyPr wrap="square" lIns="0" tIns="0" rIns="0" bIns="0" rtlCol="0" anchor="t"/>
          <a:lstStyle/>
          <a:p>
            <a:pPr>
              <a:lnSpc>
                <a:spcPct val="125000"/>
              </a:lnSpc>
            </a:pPr>
            <a:r>
              <a:rPr lang="en-US" sz="900"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dirty="0">
                <a:solidFill>
                  <a:schemeClr val="bg1"/>
                </a:solidFill>
                <a:latin typeface="IngoStem Bold" panose="020B0503020203020204" pitchFamily="34" charset="-52"/>
                <a:ea typeface="IngoStem Bold" panose="020B0503020203020204" pitchFamily="34" charset="-52"/>
                <a:cs typeface="Montserrat Bold" pitchFamily="34" charset="-120"/>
              </a:rPr>
              <a:t>полиса </a:t>
            </a:r>
            <a:r>
              <a:rPr lang="en-US" sz="900"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dirty="0">
                <a:solidFill>
                  <a:schemeClr val="bg1"/>
                </a:solidFill>
                <a:latin typeface="IngoStem Bold" panose="020B0503020203020204" pitchFamily="34" charset="-52"/>
                <a:ea typeface="IngoStem Bold" panose="020B0503020203020204" pitchFamily="34" charset="-52"/>
                <a:cs typeface="Montserrat Bold" pitchFamily="34" charset="-120"/>
              </a:rPr>
              <a:t>1,5 </a:t>
            </a:r>
            <a:r>
              <a:rPr lang="en-US" sz="900"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p:txBody>
      </p:sp>
      <p:pic>
        <p:nvPicPr>
          <p:cNvPr id="127" name="Рисунок 126">
            <a:extLst>
              <a:ext uri="{FF2B5EF4-FFF2-40B4-BE49-F238E27FC236}">
                <a16:creationId xmlns:a16="http://schemas.microsoft.com/office/drawing/2014/main" id="{79B0B620-98BC-4CAD-A3A8-AFA38DB998A2}"/>
              </a:ext>
            </a:extLst>
          </p:cNvPr>
          <p:cNvPicPr>
            <a:picLocks noChangeAspect="1"/>
          </p:cNvPicPr>
          <p:nvPr/>
        </p:nvPicPr>
        <p:blipFill>
          <a:blip r:embed="rId2"/>
          <a:stretch>
            <a:fillRect/>
          </a:stretch>
        </p:blipFill>
        <p:spPr>
          <a:xfrm rot="16200000">
            <a:off x="3438900" y="2425999"/>
            <a:ext cx="884753" cy="570808"/>
          </a:xfrm>
          <a:prstGeom prst="rect">
            <a:avLst/>
          </a:prstGeom>
        </p:spPr>
      </p:pic>
      <p:sp>
        <p:nvSpPr>
          <p:cNvPr id="131" name="Text 16">
            <a:extLst>
              <a:ext uri="{FF2B5EF4-FFF2-40B4-BE49-F238E27FC236}">
                <a16:creationId xmlns:a16="http://schemas.microsoft.com/office/drawing/2014/main" id="{537F22C4-0DE2-4D8A-AD73-DC970416231D}"/>
              </a:ext>
            </a:extLst>
          </p:cNvPr>
          <p:cNvSpPr/>
          <p:nvPr/>
        </p:nvSpPr>
        <p:spPr>
          <a:xfrm>
            <a:off x="3672072" y="5081652"/>
            <a:ext cx="1161964" cy="166789"/>
          </a:xfrm>
          <a:prstGeom prst="rect">
            <a:avLst/>
          </a:prstGeom>
          <a:noFill/>
          <a:ln/>
        </p:spPr>
        <p:txBody>
          <a:bodyPr wrap="square" lIns="0" tIns="0" rIns="0" bIns="0" rtlCol="0" anchor="ctr"/>
          <a:lstStyle/>
          <a:p>
            <a:pPr>
              <a:lnSpc>
                <a:spcPts val="775"/>
              </a:lnSpc>
            </a:pPr>
            <a:r>
              <a:rPr lang="en-US" sz="800" dirty="0">
                <a:solidFill>
                  <a:srgbClr val="000000"/>
                </a:solidFill>
                <a:latin typeface="IngoStem Bold" panose="020B0503020203020204" pitchFamily="34" charset="-52"/>
                <a:ea typeface="IngoStem Bold" panose="020B0503020203020204" pitchFamily="34" charset="-52"/>
                <a:cs typeface="Montserrat Bold" pitchFamily="34" charset="-120"/>
              </a:rPr>
              <a:t>Без франшизы</a:t>
            </a:r>
            <a:endParaRPr lang="en-US" sz="800" dirty="0">
              <a:latin typeface="IngoStem Bold" panose="020B0503020203020204" pitchFamily="34" charset="-52"/>
              <a:ea typeface="IngoStem Bold" panose="020B0503020203020204" pitchFamily="34" charset="-52"/>
            </a:endParaRPr>
          </a:p>
        </p:txBody>
      </p:sp>
      <p:sp>
        <p:nvSpPr>
          <p:cNvPr id="132" name="Прямоугольник: скругленные углы 131">
            <a:extLst>
              <a:ext uri="{FF2B5EF4-FFF2-40B4-BE49-F238E27FC236}">
                <a16:creationId xmlns:a16="http://schemas.microsoft.com/office/drawing/2014/main" id="{6003ABAF-A00B-4362-B212-BF5DBF433200}"/>
              </a:ext>
            </a:extLst>
          </p:cNvPr>
          <p:cNvSpPr/>
          <p:nvPr/>
        </p:nvSpPr>
        <p:spPr>
          <a:xfrm>
            <a:off x="3552284" y="5268362"/>
            <a:ext cx="2333124" cy="441754"/>
          </a:xfrm>
          <a:prstGeom prst="roundRect">
            <a:avLst>
              <a:gd name="adj" fmla="val 29301"/>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34" name="Text 16">
            <a:extLst>
              <a:ext uri="{FF2B5EF4-FFF2-40B4-BE49-F238E27FC236}">
                <a16:creationId xmlns:a16="http://schemas.microsoft.com/office/drawing/2014/main" id="{F915381A-0445-4E4F-B9D5-7316E074E525}"/>
              </a:ext>
            </a:extLst>
          </p:cNvPr>
          <p:cNvSpPr/>
          <p:nvPr/>
        </p:nvSpPr>
        <p:spPr>
          <a:xfrm>
            <a:off x="3672072" y="5784928"/>
            <a:ext cx="1161964" cy="166789"/>
          </a:xfrm>
          <a:prstGeom prst="rect">
            <a:avLst/>
          </a:prstGeom>
          <a:noFill/>
          <a:ln/>
        </p:spPr>
        <p:txBody>
          <a:bodyPr wrap="square" lIns="0" tIns="0" rIns="0" bIns="0" rtlCol="0" anchor="ctr"/>
          <a:lstStyle/>
          <a:p>
            <a:pPr>
              <a:lnSpc>
                <a:spcPts val="775"/>
              </a:lnSpc>
            </a:pPr>
            <a:r>
              <a:rPr lang="ru-RU" sz="800" dirty="0">
                <a:solidFill>
                  <a:srgbClr val="000000"/>
                </a:solidFill>
                <a:latin typeface="IngoStem Bold" panose="020B0503020203020204" pitchFamily="34" charset="-52"/>
                <a:ea typeface="IngoStem Bold" panose="020B0503020203020204" pitchFamily="34" charset="-52"/>
              </a:rPr>
              <a:t>Франшиза  15%</a:t>
            </a:r>
            <a:endParaRPr lang="en-US" sz="800" dirty="0">
              <a:solidFill>
                <a:srgbClr val="000000"/>
              </a:solidFill>
              <a:latin typeface="IngoStem Bold" panose="020B0503020203020204" pitchFamily="34" charset="-52"/>
              <a:ea typeface="IngoStem Bold" panose="020B0503020203020204" pitchFamily="34" charset="-52"/>
            </a:endParaRPr>
          </a:p>
        </p:txBody>
      </p:sp>
      <p:sp>
        <p:nvSpPr>
          <p:cNvPr id="41" name="-">
            <a:extLst>
              <a:ext uri="{FF2B5EF4-FFF2-40B4-BE49-F238E27FC236}">
                <a16:creationId xmlns:a16="http://schemas.microsoft.com/office/drawing/2014/main" id="{E87CCA81-9FBE-46BC-970D-D009C1996429}"/>
              </a:ext>
            </a:extLst>
          </p:cNvPr>
          <p:cNvSpPr/>
          <p:nvPr/>
        </p:nvSpPr>
        <p:spPr>
          <a:xfrm>
            <a:off x="3672072" y="5311140"/>
            <a:ext cx="1997205" cy="365258"/>
          </a:xfrm>
          <a:prstGeom prst="rect">
            <a:avLst/>
          </a:prstGeom>
          <a:noFill/>
          <a:ln/>
        </p:spPr>
        <p:txBody>
          <a:bodyPr wrap="square" lIns="0" tIns="0" rIns="0" bIns="0" rtlCol="0" anchor="t"/>
          <a:lstStyle/>
          <a:p>
            <a:pPr>
              <a:lnSpc>
                <a:spcPct val="125000"/>
              </a:lnSpc>
            </a:pP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Стоимость без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Шенгена</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5,3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endParaRPr>
          </a:p>
          <a:p>
            <a:pPr>
              <a:lnSpc>
                <a:spcPct val="125000"/>
              </a:lnSpc>
            </a:pP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с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Шенгеном</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6,3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a:p>
            <a:pPr>
              <a:lnSpc>
                <a:spcPct val="125000"/>
              </a:lnSpc>
            </a:pPr>
            <a:endParaRPr lang="en-US" sz="900" dirty="0">
              <a:solidFill>
                <a:schemeClr val="bg1"/>
              </a:solidFill>
              <a:latin typeface="IngoStem Bold" panose="020B0503020203020204" pitchFamily="34" charset="-52"/>
              <a:ea typeface="IngoStem Bold" panose="020B0503020203020204" pitchFamily="34" charset="-52"/>
            </a:endParaRPr>
          </a:p>
        </p:txBody>
      </p:sp>
      <p:sp>
        <p:nvSpPr>
          <p:cNvPr id="137" name="Прямоугольник: скругленные углы 136">
            <a:extLst>
              <a:ext uri="{FF2B5EF4-FFF2-40B4-BE49-F238E27FC236}">
                <a16:creationId xmlns:a16="http://schemas.microsoft.com/office/drawing/2014/main" id="{A7C8DFCB-A795-49B7-BA8E-15A12395C9BE}"/>
              </a:ext>
            </a:extLst>
          </p:cNvPr>
          <p:cNvSpPr/>
          <p:nvPr/>
        </p:nvSpPr>
        <p:spPr>
          <a:xfrm>
            <a:off x="3552284" y="5977531"/>
            <a:ext cx="2333124" cy="441754"/>
          </a:xfrm>
          <a:prstGeom prst="roundRect">
            <a:avLst>
              <a:gd name="adj" fmla="val 29301"/>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38" name="-">
            <a:extLst>
              <a:ext uri="{FF2B5EF4-FFF2-40B4-BE49-F238E27FC236}">
                <a16:creationId xmlns:a16="http://schemas.microsoft.com/office/drawing/2014/main" id="{D0DC0C5B-CDF2-4CF0-BBDA-D532E29DFED1}"/>
              </a:ext>
            </a:extLst>
          </p:cNvPr>
          <p:cNvSpPr/>
          <p:nvPr/>
        </p:nvSpPr>
        <p:spPr>
          <a:xfrm>
            <a:off x="3672072" y="6020309"/>
            <a:ext cx="1997205" cy="365258"/>
          </a:xfrm>
          <a:prstGeom prst="rect">
            <a:avLst/>
          </a:prstGeom>
          <a:noFill/>
          <a:ln/>
        </p:spPr>
        <p:txBody>
          <a:bodyPr wrap="square" lIns="0" tIns="0" rIns="0" bIns="0" rtlCol="0" anchor="t"/>
          <a:lstStyle/>
          <a:p>
            <a:pPr>
              <a:lnSpc>
                <a:spcPct val="125000"/>
              </a:lnSpc>
            </a:pP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Стоимость без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Шенгена</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4,5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endParaRPr>
          </a:p>
          <a:p>
            <a:pPr>
              <a:lnSpc>
                <a:spcPct val="125000"/>
              </a:lnSpc>
            </a:pP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с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Шенгеном</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 5,35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a:p>
            <a:pPr>
              <a:lnSpc>
                <a:spcPct val="125000"/>
              </a:lnSpc>
            </a:pPr>
            <a:endParaRPr lang="en-US" sz="900" dirty="0">
              <a:solidFill>
                <a:schemeClr val="bg1"/>
              </a:solidFill>
              <a:latin typeface="IngoStem Bold" panose="020B0503020203020204" pitchFamily="34" charset="-52"/>
              <a:ea typeface="IngoStem Bold" panose="020B0503020203020204" pitchFamily="34" charset="-52"/>
            </a:endParaRPr>
          </a:p>
        </p:txBody>
      </p:sp>
      <p:pic>
        <p:nvPicPr>
          <p:cNvPr id="141" name="Рисунок 140">
            <a:extLst>
              <a:ext uri="{FF2B5EF4-FFF2-40B4-BE49-F238E27FC236}">
                <a16:creationId xmlns:a16="http://schemas.microsoft.com/office/drawing/2014/main" id="{010FEB94-1D67-4388-955F-C719C6067428}"/>
              </a:ext>
            </a:extLst>
          </p:cNvPr>
          <p:cNvPicPr>
            <a:picLocks noChangeAspect="1"/>
          </p:cNvPicPr>
          <p:nvPr/>
        </p:nvPicPr>
        <p:blipFill>
          <a:blip r:embed="rId3"/>
          <a:stretch>
            <a:fillRect/>
          </a:stretch>
        </p:blipFill>
        <p:spPr>
          <a:xfrm>
            <a:off x="6417423" y="2416969"/>
            <a:ext cx="681561" cy="659924"/>
          </a:xfrm>
          <a:prstGeom prst="rect">
            <a:avLst/>
          </a:prstGeom>
        </p:spPr>
      </p:pic>
      <p:sp>
        <p:nvSpPr>
          <p:cNvPr id="142" name="Text 16">
            <a:extLst>
              <a:ext uri="{FF2B5EF4-FFF2-40B4-BE49-F238E27FC236}">
                <a16:creationId xmlns:a16="http://schemas.microsoft.com/office/drawing/2014/main" id="{190FDC6C-5C84-4A78-9C66-D73EC13A1E84}"/>
              </a:ext>
            </a:extLst>
          </p:cNvPr>
          <p:cNvSpPr/>
          <p:nvPr/>
        </p:nvSpPr>
        <p:spPr>
          <a:xfrm>
            <a:off x="6449908" y="5081652"/>
            <a:ext cx="1161964" cy="166789"/>
          </a:xfrm>
          <a:prstGeom prst="rect">
            <a:avLst/>
          </a:prstGeom>
          <a:noFill/>
          <a:ln/>
        </p:spPr>
        <p:txBody>
          <a:bodyPr wrap="square" lIns="0" tIns="0" rIns="0" bIns="0" rtlCol="0" anchor="ctr"/>
          <a:lstStyle/>
          <a:p>
            <a:pPr>
              <a:lnSpc>
                <a:spcPts val="775"/>
              </a:lnSpc>
            </a:pPr>
            <a:r>
              <a:rPr lang="en-US" sz="800" dirty="0">
                <a:solidFill>
                  <a:srgbClr val="000000"/>
                </a:solidFill>
                <a:latin typeface="IngoStem Bold" panose="020B0503020203020204" pitchFamily="34" charset="-52"/>
                <a:ea typeface="IngoStem Bold" panose="020B0503020203020204" pitchFamily="34" charset="-52"/>
                <a:cs typeface="Montserrat Bold" pitchFamily="34" charset="-120"/>
              </a:rPr>
              <a:t>Без франшизы</a:t>
            </a:r>
            <a:endParaRPr lang="en-US" sz="800" dirty="0">
              <a:latin typeface="IngoStem Bold" panose="020B0503020203020204" pitchFamily="34" charset="-52"/>
              <a:ea typeface="IngoStem Bold" panose="020B0503020203020204" pitchFamily="34" charset="-52"/>
            </a:endParaRPr>
          </a:p>
        </p:txBody>
      </p:sp>
      <p:sp>
        <p:nvSpPr>
          <p:cNvPr id="143" name="Прямоугольник: скругленные углы 142">
            <a:extLst>
              <a:ext uri="{FF2B5EF4-FFF2-40B4-BE49-F238E27FC236}">
                <a16:creationId xmlns:a16="http://schemas.microsoft.com/office/drawing/2014/main" id="{1116A633-61F3-4CCA-AFE3-658ADD4F3CAB}"/>
              </a:ext>
            </a:extLst>
          </p:cNvPr>
          <p:cNvSpPr/>
          <p:nvPr/>
        </p:nvSpPr>
        <p:spPr>
          <a:xfrm>
            <a:off x="6330120" y="5278065"/>
            <a:ext cx="2333124" cy="441754"/>
          </a:xfrm>
          <a:prstGeom prst="roundRect">
            <a:avLst>
              <a:gd name="adj" fmla="val 29301"/>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44" name="Text 16">
            <a:extLst>
              <a:ext uri="{FF2B5EF4-FFF2-40B4-BE49-F238E27FC236}">
                <a16:creationId xmlns:a16="http://schemas.microsoft.com/office/drawing/2014/main" id="{7384BDCB-C99B-4620-BEE3-30FB3AAFFE05}"/>
              </a:ext>
            </a:extLst>
          </p:cNvPr>
          <p:cNvSpPr/>
          <p:nvPr/>
        </p:nvSpPr>
        <p:spPr>
          <a:xfrm>
            <a:off x="6449908" y="5794631"/>
            <a:ext cx="1161964" cy="166789"/>
          </a:xfrm>
          <a:prstGeom prst="rect">
            <a:avLst/>
          </a:prstGeom>
          <a:noFill/>
          <a:ln/>
        </p:spPr>
        <p:txBody>
          <a:bodyPr wrap="square" lIns="0" tIns="0" rIns="0" bIns="0" rtlCol="0" anchor="ctr"/>
          <a:lstStyle/>
          <a:p>
            <a:pPr>
              <a:lnSpc>
                <a:spcPts val="775"/>
              </a:lnSpc>
            </a:pPr>
            <a:r>
              <a:rPr lang="ru-RU" sz="800" dirty="0">
                <a:solidFill>
                  <a:srgbClr val="000000"/>
                </a:solidFill>
                <a:latin typeface="IngoStem Bold" panose="020B0503020203020204" pitchFamily="34" charset="-52"/>
                <a:ea typeface="IngoStem Bold" panose="020B0503020203020204" pitchFamily="34" charset="-52"/>
              </a:rPr>
              <a:t>Франшиза  15%</a:t>
            </a:r>
            <a:endParaRPr lang="en-US" sz="800" dirty="0">
              <a:solidFill>
                <a:srgbClr val="000000"/>
              </a:solidFill>
              <a:latin typeface="IngoStem Bold" panose="020B0503020203020204" pitchFamily="34" charset="-52"/>
              <a:ea typeface="IngoStem Bold" panose="020B0503020203020204" pitchFamily="34" charset="-52"/>
            </a:endParaRPr>
          </a:p>
        </p:txBody>
      </p:sp>
      <p:sp>
        <p:nvSpPr>
          <p:cNvPr id="145" name="-">
            <a:extLst>
              <a:ext uri="{FF2B5EF4-FFF2-40B4-BE49-F238E27FC236}">
                <a16:creationId xmlns:a16="http://schemas.microsoft.com/office/drawing/2014/main" id="{0EEF6F8D-7B55-4C0D-BCBF-B30EC47916E4}"/>
              </a:ext>
            </a:extLst>
          </p:cNvPr>
          <p:cNvSpPr/>
          <p:nvPr/>
        </p:nvSpPr>
        <p:spPr>
          <a:xfrm>
            <a:off x="6449908" y="5320843"/>
            <a:ext cx="1997205" cy="365258"/>
          </a:xfrm>
          <a:prstGeom prst="rect">
            <a:avLst/>
          </a:prstGeom>
          <a:noFill/>
          <a:ln/>
        </p:spPr>
        <p:txBody>
          <a:bodyPr wrap="square" lIns="0" tIns="0" rIns="0" bIns="0" rtlCol="0" anchor="t"/>
          <a:lstStyle/>
          <a:p>
            <a:pPr>
              <a:lnSpc>
                <a:spcPct val="125000"/>
              </a:lnSpc>
            </a:pP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Стоимость без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Шенгена</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5,5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endParaRPr>
          </a:p>
          <a:p>
            <a:pPr>
              <a:lnSpc>
                <a:spcPct val="125000"/>
              </a:lnSpc>
            </a:pP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с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Шенгеном</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6,5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a:p>
            <a:pPr>
              <a:lnSpc>
                <a:spcPct val="125000"/>
              </a:lnSpc>
            </a:pPr>
            <a:endParaRPr lang="en-US" sz="900" dirty="0">
              <a:solidFill>
                <a:schemeClr val="bg1"/>
              </a:solidFill>
              <a:latin typeface="IngoStem Bold" panose="020B0503020203020204" pitchFamily="34" charset="-52"/>
              <a:ea typeface="IngoStem Bold" panose="020B0503020203020204" pitchFamily="34" charset="-52"/>
            </a:endParaRPr>
          </a:p>
        </p:txBody>
      </p:sp>
      <p:sp>
        <p:nvSpPr>
          <p:cNvPr id="146" name="Прямоугольник: скругленные углы 145">
            <a:extLst>
              <a:ext uri="{FF2B5EF4-FFF2-40B4-BE49-F238E27FC236}">
                <a16:creationId xmlns:a16="http://schemas.microsoft.com/office/drawing/2014/main" id="{417FC80C-11BB-4989-9DCC-57F01B66399C}"/>
              </a:ext>
            </a:extLst>
          </p:cNvPr>
          <p:cNvSpPr/>
          <p:nvPr/>
        </p:nvSpPr>
        <p:spPr>
          <a:xfrm>
            <a:off x="6330120" y="5987234"/>
            <a:ext cx="2333124" cy="441754"/>
          </a:xfrm>
          <a:prstGeom prst="roundRect">
            <a:avLst>
              <a:gd name="adj" fmla="val 29301"/>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47" name="-">
            <a:extLst>
              <a:ext uri="{FF2B5EF4-FFF2-40B4-BE49-F238E27FC236}">
                <a16:creationId xmlns:a16="http://schemas.microsoft.com/office/drawing/2014/main" id="{5E296702-9B7D-4FFB-BDD7-A76B7272714D}"/>
              </a:ext>
            </a:extLst>
          </p:cNvPr>
          <p:cNvSpPr/>
          <p:nvPr/>
        </p:nvSpPr>
        <p:spPr>
          <a:xfrm>
            <a:off x="6449908" y="6030012"/>
            <a:ext cx="1997205" cy="365258"/>
          </a:xfrm>
          <a:prstGeom prst="rect">
            <a:avLst/>
          </a:prstGeom>
          <a:noFill/>
          <a:ln/>
        </p:spPr>
        <p:txBody>
          <a:bodyPr wrap="square" lIns="0" tIns="0" rIns="0" bIns="0" rtlCol="0" anchor="t"/>
          <a:lstStyle/>
          <a:p>
            <a:pPr>
              <a:lnSpc>
                <a:spcPct val="125000"/>
              </a:lnSpc>
            </a:pP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Стоимость без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Шенгена</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4,7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endParaRPr>
          </a:p>
          <a:p>
            <a:pPr>
              <a:lnSpc>
                <a:spcPct val="125000"/>
              </a:lnSpc>
            </a:pP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с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Шенгеном</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 5,5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a:p>
            <a:pPr>
              <a:lnSpc>
                <a:spcPct val="125000"/>
              </a:lnSpc>
            </a:pPr>
            <a:endParaRPr lang="en-US" sz="900" dirty="0">
              <a:solidFill>
                <a:schemeClr val="bg1"/>
              </a:solidFill>
              <a:latin typeface="IngoStem Bold" panose="020B0503020203020204" pitchFamily="34" charset="-52"/>
              <a:ea typeface="IngoStem Bold" panose="020B0503020203020204" pitchFamily="34" charset="-52"/>
            </a:endParaRPr>
          </a:p>
        </p:txBody>
      </p:sp>
      <p:sp>
        <p:nvSpPr>
          <p:cNvPr id="31" name="-                  -   covid-19      10">
            <a:extLst>
              <a:ext uri="{FF2B5EF4-FFF2-40B4-BE49-F238E27FC236}">
                <a16:creationId xmlns:a16="http://schemas.microsoft.com/office/drawing/2014/main" id="{89A5ED7D-157F-4D17-BC1A-A1E130A72300}"/>
              </a:ext>
            </a:extLst>
          </p:cNvPr>
          <p:cNvSpPr/>
          <p:nvPr/>
        </p:nvSpPr>
        <p:spPr>
          <a:xfrm>
            <a:off x="6417423" y="3230588"/>
            <a:ext cx="2169620" cy="1850801"/>
          </a:xfrm>
          <a:prstGeom prst="rect">
            <a:avLst/>
          </a:prstGeom>
          <a:noFill/>
          <a:ln/>
        </p:spPr>
        <p:txBody>
          <a:bodyPr wrap="square" lIns="0" tIns="0" rIns="0" bIns="0" rtlCol="0" anchor="t"/>
          <a:lstStyle/>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Первичный отказ в визе</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Отказ в визе после начала поездки, несвоевременная выдача визы</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Отмена, перенос начала поездки из-за стационарного лечения, травмы, смерти</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Досрочное возвращение из-за госпитализации</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Задержка возвращения из-за госпитализации</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Повреждение, утрата имущества</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Вызов в суд в качестве свидетеля, эксперта, переводчика</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Призыв на срочную военную службу, сборы</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Хищение, утрата документов</a:t>
            </a:r>
          </a:p>
          <a:p>
            <a:pPr marL="142875" indent="-142875">
              <a:buFont typeface="Arial" panose="020B0604020202020204" pitchFamily="34" charset="0"/>
              <a:buChar char="•"/>
            </a:pPr>
            <a:r>
              <a:rPr lang="ru-RU" sz="700" dirty="0">
                <a:solidFill>
                  <a:srgbClr val="1E1E1E"/>
                </a:solidFill>
                <a:latin typeface="IngoStem" panose="020B0503020203020204" pitchFamily="34" charset="-52"/>
                <a:ea typeface="IngoStem" panose="020B0503020203020204" pitchFamily="34" charset="-52"/>
              </a:rPr>
              <a:t>Отмена, задержка рейса по причине механических поломок, метеоусловий, обеспечения безопасности перевозки</a:t>
            </a:r>
          </a:p>
        </p:txBody>
      </p:sp>
      <p:pic>
        <p:nvPicPr>
          <p:cNvPr id="3" name="Рисунок 2">
            <a:extLst>
              <a:ext uri="{FF2B5EF4-FFF2-40B4-BE49-F238E27FC236}">
                <a16:creationId xmlns:a16="http://schemas.microsoft.com/office/drawing/2014/main" id="{B7061FF4-797C-4C16-B90B-E921ACB79CDD}"/>
              </a:ext>
            </a:extLst>
          </p:cNvPr>
          <p:cNvPicPr>
            <a:picLocks noChangeAspect="1"/>
          </p:cNvPicPr>
          <p:nvPr/>
        </p:nvPicPr>
        <p:blipFill>
          <a:blip r:embed="rId4"/>
          <a:stretch>
            <a:fillRect/>
          </a:stretch>
        </p:blipFill>
        <p:spPr>
          <a:xfrm>
            <a:off x="8857561" y="2414996"/>
            <a:ext cx="809950" cy="549966"/>
          </a:xfrm>
          <a:prstGeom prst="rect">
            <a:avLst/>
          </a:prstGeom>
        </p:spPr>
      </p:pic>
      <p:sp>
        <p:nvSpPr>
          <p:cNvPr id="95" name="Text 16">
            <a:extLst>
              <a:ext uri="{FF2B5EF4-FFF2-40B4-BE49-F238E27FC236}">
                <a16:creationId xmlns:a16="http://schemas.microsoft.com/office/drawing/2014/main" id="{B6F5DE07-7BF4-45E8-9A6D-4678D9627405}"/>
              </a:ext>
            </a:extLst>
          </p:cNvPr>
          <p:cNvSpPr/>
          <p:nvPr/>
        </p:nvSpPr>
        <p:spPr>
          <a:xfrm>
            <a:off x="9236057" y="5083039"/>
            <a:ext cx="1161964" cy="166789"/>
          </a:xfrm>
          <a:prstGeom prst="rect">
            <a:avLst/>
          </a:prstGeom>
          <a:noFill/>
          <a:ln/>
        </p:spPr>
        <p:txBody>
          <a:bodyPr wrap="square" lIns="0" tIns="0" rIns="0" bIns="0" rtlCol="0" anchor="ctr"/>
          <a:lstStyle/>
          <a:p>
            <a:pPr>
              <a:lnSpc>
                <a:spcPts val="775"/>
              </a:lnSpc>
            </a:pPr>
            <a:r>
              <a:rPr lang="en-US" sz="800" dirty="0">
                <a:solidFill>
                  <a:srgbClr val="000000"/>
                </a:solidFill>
                <a:latin typeface="IngoStem Bold" panose="020B0503020203020204" pitchFamily="34" charset="-52"/>
                <a:ea typeface="IngoStem Bold" panose="020B0503020203020204" pitchFamily="34" charset="-52"/>
                <a:cs typeface="Montserrat Bold" pitchFamily="34" charset="-120"/>
              </a:rPr>
              <a:t>Без франшизы</a:t>
            </a:r>
            <a:endParaRPr lang="en-US" sz="800" dirty="0">
              <a:latin typeface="IngoStem Bold" panose="020B0503020203020204" pitchFamily="34" charset="-52"/>
              <a:ea typeface="IngoStem Bold" panose="020B0503020203020204" pitchFamily="34" charset="-52"/>
            </a:endParaRPr>
          </a:p>
        </p:txBody>
      </p:sp>
      <p:sp>
        <p:nvSpPr>
          <p:cNvPr id="103" name="Прямоугольник: скругленные углы 102">
            <a:extLst>
              <a:ext uri="{FF2B5EF4-FFF2-40B4-BE49-F238E27FC236}">
                <a16:creationId xmlns:a16="http://schemas.microsoft.com/office/drawing/2014/main" id="{5F395D55-D04F-4D7A-9DAF-E90DE776E26B}"/>
              </a:ext>
            </a:extLst>
          </p:cNvPr>
          <p:cNvSpPr/>
          <p:nvPr/>
        </p:nvSpPr>
        <p:spPr>
          <a:xfrm>
            <a:off x="9116269" y="5279453"/>
            <a:ext cx="2333124" cy="441754"/>
          </a:xfrm>
          <a:prstGeom prst="roundRect">
            <a:avLst>
              <a:gd name="adj" fmla="val 29301"/>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4" name="Text 16">
            <a:extLst>
              <a:ext uri="{FF2B5EF4-FFF2-40B4-BE49-F238E27FC236}">
                <a16:creationId xmlns:a16="http://schemas.microsoft.com/office/drawing/2014/main" id="{39FF23A8-E23F-42EB-ADF5-597D5DD022A6}"/>
              </a:ext>
            </a:extLst>
          </p:cNvPr>
          <p:cNvSpPr/>
          <p:nvPr/>
        </p:nvSpPr>
        <p:spPr>
          <a:xfrm>
            <a:off x="9236057" y="5796019"/>
            <a:ext cx="1161964" cy="166789"/>
          </a:xfrm>
          <a:prstGeom prst="rect">
            <a:avLst/>
          </a:prstGeom>
          <a:noFill/>
          <a:ln/>
        </p:spPr>
        <p:txBody>
          <a:bodyPr wrap="square" lIns="0" tIns="0" rIns="0" bIns="0" rtlCol="0" anchor="ctr"/>
          <a:lstStyle/>
          <a:p>
            <a:pPr>
              <a:lnSpc>
                <a:spcPts val="775"/>
              </a:lnSpc>
            </a:pPr>
            <a:r>
              <a:rPr lang="ru-RU" sz="800" dirty="0">
                <a:solidFill>
                  <a:srgbClr val="000000"/>
                </a:solidFill>
                <a:latin typeface="IngoStem Bold" panose="020B0503020203020204" pitchFamily="34" charset="-52"/>
                <a:ea typeface="IngoStem Bold" panose="020B0503020203020204" pitchFamily="34" charset="-52"/>
              </a:rPr>
              <a:t>Франшиза  15%</a:t>
            </a:r>
            <a:endParaRPr lang="en-US" sz="800" dirty="0">
              <a:solidFill>
                <a:srgbClr val="000000"/>
              </a:solidFill>
              <a:latin typeface="IngoStem Bold" panose="020B0503020203020204" pitchFamily="34" charset="-52"/>
              <a:ea typeface="IngoStem Bold" panose="020B0503020203020204" pitchFamily="34" charset="-52"/>
            </a:endParaRPr>
          </a:p>
        </p:txBody>
      </p:sp>
      <p:sp>
        <p:nvSpPr>
          <p:cNvPr id="105" name="-">
            <a:extLst>
              <a:ext uri="{FF2B5EF4-FFF2-40B4-BE49-F238E27FC236}">
                <a16:creationId xmlns:a16="http://schemas.microsoft.com/office/drawing/2014/main" id="{EAC53915-BBAD-4660-B22A-2789A75C363F}"/>
              </a:ext>
            </a:extLst>
          </p:cNvPr>
          <p:cNvSpPr/>
          <p:nvPr/>
        </p:nvSpPr>
        <p:spPr>
          <a:xfrm>
            <a:off x="9236057" y="5322230"/>
            <a:ext cx="1997205" cy="365258"/>
          </a:xfrm>
          <a:prstGeom prst="rect">
            <a:avLst/>
          </a:prstGeom>
          <a:noFill/>
          <a:ln/>
        </p:spPr>
        <p:txBody>
          <a:bodyPr wrap="square" lIns="0" tIns="0" rIns="0" bIns="0" rtlCol="0" anchor="t"/>
          <a:lstStyle/>
          <a:p>
            <a:pPr>
              <a:lnSpc>
                <a:spcPct val="125000"/>
              </a:lnSpc>
            </a:pP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Стоимость без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Шенгена</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7,6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endParaRPr>
          </a:p>
          <a:p>
            <a:pPr>
              <a:lnSpc>
                <a:spcPct val="125000"/>
              </a:lnSpc>
            </a:pP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с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Шенгеном</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8,6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a:p>
            <a:pPr>
              <a:lnSpc>
                <a:spcPct val="125000"/>
              </a:lnSpc>
            </a:pPr>
            <a:endParaRPr lang="en-US" sz="900" dirty="0">
              <a:solidFill>
                <a:schemeClr val="bg1"/>
              </a:solidFill>
              <a:latin typeface="IngoStem Bold" panose="020B0503020203020204" pitchFamily="34" charset="-52"/>
              <a:ea typeface="IngoStem Bold" panose="020B0503020203020204" pitchFamily="34" charset="-52"/>
            </a:endParaRPr>
          </a:p>
        </p:txBody>
      </p:sp>
      <p:sp>
        <p:nvSpPr>
          <p:cNvPr id="106" name="Прямоугольник: скругленные углы 105">
            <a:extLst>
              <a:ext uri="{FF2B5EF4-FFF2-40B4-BE49-F238E27FC236}">
                <a16:creationId xmlns:a16="http://schemas.microsoft.com/office/drawing/2014/main" id="{CFB3D0D5-613E-4028-ACE0-A7E34726CB69}"/>
              </a:ext>
            </a:extLst>
          </p:cNvPr>
          <p:cNvSpPr/>
          <p:nvPr/>
        </p:nvSpPr>
        <p:spPr>
          <a:xfrm>
            <a:off x="9116269" y="5988622"/>
            <a:ext cx="2333124" cy="441754"/>
          </a:xfrm>
          <a:prstGeom prst="roundRect">
            <a:avLst>
              <a:gd name="adj" fmla="val 29301"/>
            </a:avLst>
          </a:prstGeom>
          <a:solidFill>
            <a:srgbClr val="006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7" name="-">
            <a:extLst>
              <a:ext uri="{FF2B5EF4-FFF2-40B4-BE49-F238E27FC236}">
                <a16:creationId xmlns:a16="http://schemas.microsoft.com/office/drawing/2014/main" id="{B0FD2ADF-7A64-4F8A-AE02-39E07A7B9508}"/>
              </a:ext>
            </a:extLst>
          </p:cNvPr>
          <p:cNvSpPr/>
          <p:nvPr/>
        </p:nvSpPr>
        <p:spPr>
          <a:xfrm>
            <a:off x="9236057" y="6031399"/>
            <a:ext cx="1997205" cy="365258"/>
          </a:xfrm>
          <a:prstGeom prst="rect">
            <a:avLst/>
          </a:prstGeom>
          <a:noFill/>
          <a:ln/>
        </p:spPr>
        <p:txBody>
          <a:bodyPr wrap="square" lIns="0" tIns="0" rIns="0" bIns="0" rtlCol="0" anchor="t"/>
          <a:lstStyle/>
          <a:p>
            <a:pPr>
              <a:lnSpc>
                <a:spcPct val="125000"/>
              </a:lnSpc>
            </a:pP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Стоимость без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Шенгена</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6,5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endParaRPr>
          </a:p>
          <a:p>
            <a:pPr>
              <a:lnSpc>
                <a:spcPct val="125000"/>
              </a:lnSpc>
            </a:pP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Стоимость</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с </a:t>
            </a:r>
            <a:r>
              <a:rPr lang="en-US" sz="900" b="1" dirty="0" err="1">
                <a:solidFill>
                  <a:schemeClr val="bg1"/>
                </a:solidFill>
                <a:latin typeface="IngoStem Bold" panose="020B0503020203020204" pitchFamily="34" charset="-52"/>
                <a:ea typeface="IngoStem Bold" panose="020B0503020203020204" pitchFamily="34" charset="-52"/>
                <a:cs typeface="Montserrat Bold" pitchFamily="34" charset="-120"/>
              </a:rPr>
              <a:t>Шенгеном</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 –</a:t>
            </a:r>
            <a:r>
              <a:rPr lang="ru-RU" sz="900" b="1" dirty="0">
                <a:solidFill>
                  <a:schemeClr val="bg1"/>
                </a:solidFill>
                <a:latin typeface="IngoStem Bold" panose="020B0503020203020204" pitchFamily="34" charset="-52"/>
                <a:ea typeface="IngoStem Bold" panose="020B0503020203020204" pitchFamily="34" charset="-52"/>
                <a:cs typeface="Montserrat Bold" pitchFamily="34" charset="-120"/>
              </a:rPr>
              <a:t> 7,3 </a:t>
            </a:r>
            <a:r>
              <a:rPr lang="en-US" sz="900" b="1" dirty="0">
                <a:solidFill>
                  <a:schemeClr val="bg1"/>
                </a:solidFill>
                <a:latin typeface="IngoStem Bold" panose="020B0503020203020204" pitchFamily="34" charset="-52"/>
                <a:ea typeface="IngoStem Bold" panose="020B0503020203020204" pitchFamily="34" charset="-52"/>
                <a:cs typeface="Montserrat Bold" pitchFamily="34" charset="-120"/>
              </a:rPr>
              <a:t>%</a:t>
            </a:r>
            <a:endParaRPr lang="en-US" sz="900" dirty="0">
              <a:solidFill>
                <a:schemeClr val="bg1"/>
              </a:solidFill>
              <a:latin typeface="IngoStem Bold" panose="020B0503020203020204" pitchFamily="34" charset="-52"/>
              <a:ea typeface="IngoStem Bold" panose="020B0503020203020204" pitchFamily="34" charset="-52"/>
            </a:endParaRPr>
          </a:p>
          <a:p>
            <a:pPr>
              <a:lnSpc>
                <a:spcPct val="125000"/>
              </a:lnSpc>
            </a:pPr>
            <a:endParaRPr lang="en-US" sz="900" dirty="0">
              <a:solidFill>
                <a:schemeClr val="bg1"/>
              </a:solidFill>
              <a:latin typeface="IngoStem Bold" panose="020B0503020203020204" pitchFamily="34" charset="-52"/>
              <a:ea typeface="IngoStem Bold" panose="020B0503020203020204" pitchFamily="34" charset="-52"/>
            </a:endParaRPr>
          </a:p>
        </p:txBody>
      </p:sp>
    </p:spTree>
    <p:extLst>
      <p:ext uri="{BB962C8B-B14F-4D97-AF65-F5344CB8AC3E}">
        <p14:creationId xmlns:p14="http://schemas.microsoft.com/office/powerpoint/2010/main" val="3615221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F76-A0A7-268C-8539-F54981D3C6C7}"/>
            </a:ext>
          </a:extLst>
        </p:cNvPr>
        <p:cNvGrpSpPr/>
        <p:nvPr/>
      </p:nvGrpSpPr>
      <p:grpSpPr>
        <a:xfrm>
          <a:off x="0" y="0"/>
          <a:ext cx="0" cy="0"/>
          <a:chOff x="0" y="0"/>
          <a:chExt cx="0" cy="0"/>
        </a:xfrm>
      </p:grpSpPr>
      <p:sp>
        <p:nvSpPr>
          <p:cNvPr id="22" name="Скругленный прямоугольник 21">
            <a:extLst>
              <a:ext uri="{FF2B5EF4-FFF2-40B4-BE49-F238E27FC236}">
                <a16:creationId xmlns:a16="http://schemas.microsoft.com/office/drawing/2014/main" id="{34BB39D1-4B26-545A-6BF9-9C3AF20E0B17}"/>
              </a:ext>
            </a:extLst>
          </p:cNvPr>
          <p:cNvSpPr/>
          <p:nvPr/>
        </p:nvSpPr>
        <p:spPr>
          <a:xfrm>
            <a:off x="628044" y="2679700"/>
            <a:ext cx="2635580" cy="3485356"/>
          </a:xfrm>
          <a:prstGeom prst="roundRect">
            <a:avLst>
              <a:gd name="adj" fmla="val 6094"/>
            </a:avLst>
          </a:prstGeom>
          <a:solidFill>
            <a:srgbClr val="DE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ru-RU" sz="900" dirty="0">
              <a:noFill/>
            </a:endParaRPr>
          </a:p>
        </p:txBody>
      </p:sp>
      <p:sp>
        <p:nvSpPr>
          <p:cNvPr id="12" name="Заголовок 2">
            <a:extLst>
              <a:ext uri="{FF2B5EF4-FFF2-40B4-BE49-F238E27FC236}">
                <a16:creationId xmlns:a16="http://schemas.microsoft.com/office/drawing/2014/main" id="{3869B56A-BF63-0119-0F84-43938B164104}"/>
              </a:ext>
            </a:extLst>
          </p:cNvPr>
          <p:cNvSpPr txBox="1">
            <a:spLocks/>
          </p:cNvSpPr>
          <p:nvPr/>
        </p:nvSpPr>
        <p:spPr>
          <a:xfrm>
            <a:off x="635080" y="443091"/>
            <a:ext cx="8540452" cy="1009379"/>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defTabSz="457200">
              <a:lnSpc>
                <a:spcPts val="4000"/>
              </a:lnSpc>
              <a:defRPr/>
            </a:pPr>
            <a:r>
              <a:rPr lang="ru-RU" sz="3300" dirty="0"/>
              <a:t>Страхование риска отмены поездки (невыезд) за границу и по России</a:t>
            </a:r>
          </a:p>
        </p:txBody>
      </p:sp>
      <p:pic>
        <p:nvPicPr>
          <p:cNvPr id="2" name="Рисунок 1">
            <a:extLst>
              <a:ext uri="{FF2B5EF4-FFF2-40B4-BE49-F238E27FC236}">
                <a16:creationId xmlns:a16="http://schemas.microsoft.com/office/drawing/2014/main" id="{E9DB64AA-BFF1-24C0-DBE7-047F96FBE0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6947" y="635364"/>
            <a:ext cx="1285528" cy="137123"/>
          </a:xfrm>
          <a:prstGeom prst="rect">
            <a:avLst/>
          </a:prstGeom>
        </p:spPr>
      </p:pic>
      <p:sp>
        <p:nvSpPr>
          <p:cNvPr id="13" name="Текст 3">
            <a:extLst>
              <a:ext uri="{FF2B5EF4-FFF2-40B4-BE49-F238E27FC236}">
                <a16:creationId xmlns:a16="http://schemas.microsoft.com/office/drawing/2014/main" id="{699752F6-5984-CC86-7931-366936B7C256}"/>
              </a:ext>
            </a:extLst>
          </p:cNvPr>
          <p:cNvSpPr txBox="1">
            <a:spLocks/>
          </p:cNvSpPr>
          <p:nvPr/>
        </p:nvSpPr>
        <p:spPr>
          <a:xfrm>
            <a:off x="812301" y="2806700"/>
            <a:ext cx="2205219" cy="26517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300"/>
              </a:spcAft>
              <a:buClr>
                <a:srgbClr val="00B0F0"/>
              </a:buClr>
              <a:buNone/>
            </a:pPr>
            <a:r>
              <a:rPr lang="ru-RU" sz="1200" b="1" dirty="0">
                <a:solidFill>
                  <a:srgbClr val="0062D2"/>
                </a:solidFill>
                <a:latin typeface="IngoStem Bold" panose="020B0503020203020204" pitchFamily="34" charset="0"/>
                <a:ea typeface="IngoStem Bold" panose="020B0503020203020204" pitchFamily="34" charset="0"/>
              </a:rPr>
              <a:t>«Болезнь»</a:t>
            </a:r>
          </a:p>
          <a:p>
            <a:pPr>
              <a:spcAft>
                <a:spcPts val="3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Отмена, перенос начала поездки из-за стационарного лечения, травмы, смерти</a:t>
            </a:r>
          </a:p>
          <a:p>
            <a:pPr>
              <a:spcAft>
                <a:spcPts val="3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Досрочное возвращение из-за госпитализации</a:t>
            </a:r>
          </a:p>
          <a:p>
            <a:pPr>
              <a:spcAft>
                <a:spcPts val="3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Задержка возвращения из-за госпитализации</a:t>
            </a:r>
          </a:p>
          <a:p>
            <a:pPr>
              <a:spcAft>
                <a:spcPts val="3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Досрочное возвращение для проведения плановой операции</a:t>
            </a:r>
          </a:p>
        </p:txBody>
      </p:sp>
      <p:sp>
        <p:nvSpPr>
          <p:cNvPr id="3" name="Text 1">
            <a:extLst>
              <a:ext uri="{FF2B5EF4-FFF2-40B4-BE49-F238E27FC236}">
                <a16:creationId xmlns:a16="http://schemas.microsoft.com/office/drawing/2014/main" id="{862D9C18-D8EA-09E8-C851-2A941804CA5C}"/>
              </a:ext>
            </a:extLst>
          </p:cNvPr>
          <p:cNvSpPr/>
          <p:nvPr/>
        </p:nvSpPr>
        <p:spPr>
          <a:xfrm>
            <a:off x="635079" y="1619219"/>
            <a:ext cx="9359821" cy="840870"/>
          </a:xfrm>
          <a:prstGeom prst="rect">
            <a:avLst/>
          </a:prstGeom>
          <a:noFill/>
          <a:ln/>
        </p:spPr>
        <p:txBody>
          <a:bodyPr wrap="square" lIns="0" tIns="0" rIns="0" bIns="0" rtlCol="0" anchor="t"/>
          <a:lstStyle/>
          <a:p>
            <a:r>
              <a:rPr lang="ru-RU" sz="2400" b="1" dirty="0">
                <a:solidFill>
                  <a:srgbClr val="0062D2"/>
                </a:solidFill>
                <a:latin typeface="IngoStem Medium" panose="020B0503020203020204" pitchFamily="34" charset="0"/>
                <a:ea typeface="IngoStem Medium" panose="020B0503020203020204" pitchFamily="34" charset="0"/>
                <a:cs typeface="Montserrat Bold" pitchFamily="34" charset="-120"/>
              </a:rPr>
              <a:t>Предустановленные программы страхования отмены поездки:</a:t>
            </a:r>
          </a:p>
        </p:txBody>
      </p:sp>
      <p:sp>
        <p:nvSpPr>
          <p:cNvPr id="5" name="Text 1">
            <a:extLst>
              <a:ext uri="{FF2B5EF4-FFF2-40B4-BE49-F238E27FC236}">
                <a16:creationId xmlns:a16="http://schemas.microsoft.com/office/drawing/2014/main" id="{CE89C09E-30A5-22AC-0F9E-C6D6874EB2AD}"/>
              </a:ext>
            </a:extLst>
          </p:cNvPr>
          <p:cNvSpPr/>
          <p:nvPr/>
        </p:nvSpPr>
        <p:spPr>
          <a:xfrm>
            <a:off x="6308772" y="5178962"/>
            <a:ext cx="3195767" cy="1302286"/>
          </a:xfrm>
          <a:prstGeom prst="rect">
            <a:avLst/>
          </a:prstGeom>
          <a:noFill/>
          <a:ln/>
        </p:spPr>
        <p:txBody>
          <a:bodyPr wrap="square" lIns="0" tIns="0" rIns="0" bIns="0" rtlCol="0" anchor="t"/>
          <a:lstStyle/>
          <a:p>
            <a:r>
              <a:rPr lang="ru-RU" sz="1200" b="1" dirty="0">
                <a:solidFill>
                  <a:srgbClr val="0062D2"/>
                </a:solidFill>
                <a:latin typeface="IngoStem Medium" panose="020B0503020203020204" pitchFamily="34" charset="0"/>
                <a:ea typeface="IngoStem Medium" panose="020B0503020203020204" pitchFamily="34" charset="0"/>
                <a:cs typeface="Montserrat Bold" pitchFamily="34" charset="-120"/>
              </a:rPr>
              <a:t>Остальные доступные риски можно добавить в любую программу</a:t>
            </a:r>
          </a:p>
          <a:p>
            <a:endParaRPr lang="ru-RU" sz="1200" b="1" dirty="0">
              <a:solidFill>
                <a:srgbClr val="0062D2"/>
              </a:solidFill>
              <a:latin typeface="IngoStem Medium" panose="020B0503020203020204" pitchFamily="34" charset="0"/>
              <a:ea typeface="IngoStem Medium" panose="020B0503020203020204" pitchFamily="34" charset="0"/>
              <a:cs typeface="Montserrat Bold" pitchFamily="34" charset="-120"/>
            </a:endParaRPr>
          </a:p>
        </p:txBody>
      </p:sp>
      <p:sp>
        <p:nvSpPr>
          <p:cNvPr id="6" name="5">
            <a:extLst>
              <a:ext uri="{FF2B5EF4-FFF2-40B4-BE49-F238E27FC236}">
                <a16:creationId xmlns:a16="http://schemas.microsoft.com/office/drawing/2014/main" id="{3DC27B3B-EA78-B6C5-0CE6-BA8B67546E85}"/>
              </a:ext>
            </a:extLst>
          </p:cNvPr>
          <p:cNvSpPr/>
          <p:nvPr/>
        </p:nvSpPr>
        <p:spPr>
          <a:xfrm>
            <a:off x="6308771" y="5803957"/>
            <a:ext cx="3195767" cy="1564213"/>
          </a:xfrm>
          <a:prstGeom prst="rect">
            <a:avLst/>
          </a:prstGeom>
          <a:noFill/>
          <a:ln/>
        </p:spPr>
        <p:txBody>
          <a:bodyPr wrap="square" lIns="0" tIns="0" rIns="0" bIns="0" numCol="1" rtlCol="0" anchor="t"/>
          <a:lstStyle/>
          <a:p>
            <a:r>
              <a:rPr lang="ru-RU" sz="1200" dirty="0">
                <a:solidFill>
                  <a:srgbClr val="1E1E1E"/>
                </a:solidFill>
                <a:latin typeface="IngoStem" panose="020B0503020203020204" pitchFamily="34" charset="0"/>
                <a:ea typeface="IngoStem" panose="020B0503020203020204" pitchFamily="34" charset="0"/>
                <a:cs typeface="Montserrat Bold" pitchFamily="34" charset="-120"/>
              </a:rPr>
              <a:t>П</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ри</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добавлении</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нескольких</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ru-RU"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рисков</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применяется</a:t>
            </a:r>
            <a:r>
              <a:rPr lang="ru-RU"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скидка</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за</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комплектность</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a:t>
            </a:r>
            <a:endParaRPr lang="en-US" sz="1200" dirty="0">
              <a:latin typeface="IngoStem" panose="020B0503020203020204" pitchFamily="34" charset="0"/>
              <a:ea typeface="IngoStem" panose="020B0503020203020204" pitchFamily="34" charset="0"/>
            </a:endParaRPr>
          </a:p>
        </p:txBody>
      </p:sp>
      <p:sp>
        <p:nvSpPr>
          <p:cNvPr id="7" name="-">
            <a:extLst>
              <a:ext uri="{FF2B5EF4-FFF2-40B4-BE49-F238E27FC236}">
                <a16:creationId xmlns:a16="http://schemas.microsoft.com/office/drawing/2014/main" id="{ED9E2C6F-AE3D-BC8D-C0F8-5B7476BB5F59}"/>
              </a:ext>
            </a:extLst>
          </p:cNvPr>
          <p:cNvSpPr/>
          <p:nvPr/>
        </p:nvSpPr>
        <p:spPr>
          <a:xfrm>
            <a:off x="885473" y="5217094"/>
            <a:ext cx="2425700" cy="241300"/>
          </a:xfrm>
          <a:prstGeom prst="rect">
            <a:avLst/>
          </a:prstGeom>
          <a:noFill/>
          <a:ln/>
        </p:spPr>
        <p:txBody>
          <a:bodyPr wrap="square" lIns="0" tIns="0" rIns="0" bIns="0" rtlCol="0" anchor="t"/>
          <a:lstStyle/>
          <a:p>
            <a:pPr>
              <a:lnSpc>
                <a:spcPct val="125000"/>
              </a:lnSpc>
            </a:pPr>
            <a:r>
              <a:rPr lang="en-US" sz="9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Стоимость</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полиса </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1,8</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a:t>
            </a:r>
            <a:endParaRPr lang="en-US" sz="900" b="1" dirty="0">
              <a:latin typeface="IngoStem Medium" panose="020B0503020203020204" pitchFamily="34" charset="0"/>
              <a:ea typeface="IngoStem Medium" panose="020B0503020203020204" pitchFamily="34" charset="0"/>
            </a:endParaRPr>
          </a:p>
        </p:txBody>
      </p:sp>
      <p:sp>
        <p:nvSpPr>
          <p:cNvPr id="8" name="Text 16">
            <a:extLst>
              <a:ext uri="{FF2B5EF4-FFF2-40B4-BE49-F238E27FC236}">
                <a16:creationId xmlns:a16="http://schemas.microsoft.com/office/drawing/2014/main" id="{EC80F284-19A3-2C5B-01C6-89B0DA8CE8BA}"/>
              </a:ext>
            </a:extLst>
          </p:cNvPr>
          <p:cNvSpPr/>
          <p:nvPr/>
        </p:nvSpPr>
        <p:spPr>
          <a:xfrm>
            <a:off x="885473" y="5048282"/>
            <a:ext cx="1327150" cy="190500"/>
          </a:xfrm>
          <a:prstGeom prst="rect">
            <a:avLst/>
          </a:prstGeom>
          <a:noFill/>
          <a:ln/>
        </p:spPr>
        <p:txBody>
          <a:bodyPr wrap="square" lIns="0" tIns="0" rIns="0" bIns="0" rtlCol="0" anchor="ctr"/>
          <a:lstStyle/>
          <a:p>
            <a:pPr>
              <a:lnSpc>
                <a:spcPts val="1550"/>
              </a:lnSpc>
            </a:pPr>
            <a:r>
              <a:rPr lang="en-US" sz="900" b="1" dirty="0">
                <a:solidFill>
                  <a:srgbClr val="000000"/>
                </a:solidFill>
                <a:latin typeface="IngoStem Medium" panose="020B0503020203020204" pitchFamily="34" charset="0"/>
                <a:ea typeface="IngoStem Medium" panose="020B0503020203020204" pitchFamily="34" charset="0"/>
                <a:cs typeface="Montserrat Bold" pitchFamily="34" charset="-120"/>
              </a:rPr>
              <a:t>Без франшизы</a:t>
            </a:r>
            <a:endParaRPr lang="en-US" sz="900" b="1" dirty="0">
              <a:latin typeface="IngoStem Medium" panose="020B0503020203020204" pitchFamily="34" charset="0"/>
              <a:ea typeface="IngoStem Medium" panose="020B0503020203020204" pitchFamily="34" charset="0"/>
            </a:endParaRPr>
          </a:p>
        </p:txBody>
      </p:sp>
      <p:sp>
        <p:nvSpPr>
          <p:cNvPr id="9" name="-">
            <a:extLst>
              <a:ext uri="{FF2B5EF4-FFF2-40B4-BE49-F238E27FC236}">
                <a16:creationId xmlns:a16="http://schemas.microsoft.com/office/drawing/2014/main" id="{84463298-F4EB-9FD9-C7FE-19F4BAC3EAA5}"/>
              </a:ext>
            </a:extLst>
          </p:cNvPr>
          <p:cNvSpPr/>
          <p:nvPr/>
        </p:nvSpPr>
        <p:spPr>
          <a:xfrm>
            <a:off x="888216" y="5595825"/>
            <a:ext cx="2425700" cy="241300"/>
          </a:xfrm>
          <a:prstGeom prst="rect">
            <a:avLst/>
          </a:prstGeom>
          <a:noFill/>
          <a:ln/>
        </p:spPr>
        <p:txBody>
          <a:bodyPr wrap="square" lIns="0" tIns="0" rIns="0" bIns="0" rtlCol="0" anchor="t"/>
          <a:lstStyle/>
          <a:p>
            <a:pPr>
              <a:lnSpc>
                <a:spcPct val="125000"/>
              </a:lnSpc>
            </a:pPr>
            <a:r>
              <a:rPr lang="en-US" sz="9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Стоимость</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полиса </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1,5</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a:t>
            </a:r>
            <a:endParaRPr lang="en-US" sz="900" b="1" dirty="0">
              <a:latin typeface="IngoStem Medium" panose="020B0503020203020204" pitchFamily="34" charset="0"/>
              <a:ea typeface="IngoStem Medium" panose="020B0503020203020204" pitchFamily="34" charset="0"/>
            </a:endParaRPr>
          </a:p>
        </p:txBody>
      </p:sp>
      <p:sp>
        <p:nvSpPr>
          <p:cNvPr id="10" name="15">
            <a:extLst>
              <a:ext uri="{FF2B5EF4-FFF2-40B4-BE49-F238E27FC236}">
                <a16:creationId xmlns:a16="http://schemas.microsoft.com/office/drawing/2014/main" id="{3C88E505-9DBE-9D9C-6F06-1CC89799D568}"/>
              </a:ext>
            </a:extLst>
          </p:cNvPr>
          <p:cNvSpPr/>
          <p:nvPr/>
        </p:nvSpPr>
        <p:spPr>
          <a:xfrm>
            <a:off x="888216" y="5405325"/>
            <a:ext cx="1289050" cy="190500"/>
          </a:xfrm>
          <a:prstGeom prst="rect">
            <a:avLst/>
          </a:prstGeom>
          <a:noFill/>
          <a:ln/>
        </p:spPr>
        <p:txBody>
          <a:bodyPr wrap="square" lIns="0" tIns="0" rIns="0" bIns="0" rtlCol="0" anchor="ctr"/>
          <a:lstStyle/>
          <a:p>
            <a:pPr>
              <a:lnSpc>
                <a:spcPts val="1550"/>
              </a:lnSpc>
            </a:pPr>
            <a:r>
              <a:rPr lang="en-US" sz="900" b="1" dirty="0">
                <a:solidFill>
                  <a:srgbClr val="000000"/>
                </a:solidFill>
                <a:latin typeface="IngoStem Medium" panose="020B0503020203020204" pitchFamily="34" charset="0"/>
                <a:ea typeface="IngoStem Medium" panose="020B0503020203020204" pitchFamily="34" charset="0"/>
                <a:cs typeface="Montserrat Bold" pitchFamily="34" charset="-120"/>
              </a:rPr>
              <a:t>Франшиза 15%</a:t>
            </a:r>
            <a:endParaRPr lang="en-US" sz="900" b="1" dirty="0">
              <a:latin typeface="IngoStem Medium" panose="020B0503020203020204" pitchFamily="34" charset="0"/>
              <a:ea typeface="IngoStem Medium" panose="020B0503020203020204" pitchFamily="34" charset="0"/>
            </a:endParaRPr>
          </a:p>
        </p:txBody>
      </p:sp>
      <p:sp>
        <p:nvSpPr>
          <p:cNvPr id="14" name="Скругленный прямоугольник 13">
            <a:extLst>
              <a:ext uri="{FF2B5EF4-FFF2-40B4-BE49-F238E27FC236}">
                <a16:creationId xmlns:a16="http://schemas.microsoft.com/office/drawing/2014/main" id="{4EDFE717-10C1-37CE-6AAD-642143A14EDB}"/>
              </a:ext>
            </a:extLst>
          </p:cNvPr>
          <p:cNvSpPr/>
          <p:nvPr/>
        </p:nvSpPr>
        <p:spPr>
          <a:xfrm>
            <a:off x="3460421" y="2679700"/>
            <a:ext cx="2635580" cy="3485356"/>
          </a:xfrm>
          <a:prstGeom prst="roundRect">
            <a:avLst>
              <a:gd name="adj" fmla="val 6094"/>
            </a:avLst>
          </a:prstGeom>
          <a:solidFill>
            <a:srgbClr val="DE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ru-RU" sz="900" dirty="0">
              <a:noFill/>
            </a:endParaRPr>
          </a:p>
        </p:txBody>
      </p:sp>
      <p:sp>
        <p:nvSpPr>
          <p:cNvPr id="18" name="Текст 3">
            <a:extLst>
              <a:ext uri="{FF2B5EF4-FFF2-40B4-BE49-F238E27FC236}">
                <a16:creationId xmlns:a16="http://schemas.microsoft.com/office/drawing/2014/main" id="{23638A60-E6DA-13B3-1BFB-37D189AB8BEC}"/>
              </a:ext>
            </a:extLst>
          </p:cNvPr>
          <p:cNvSpPr txBox="1">
            <a:spLocks/>
          </p:cNvSpPr>
          <p:nvPr/>
        </p:nvSpPr>
        <p:spPr>
          <a:xfrm>
            <a:off x="3644678" y="2806700"/>
            <a:ext cx="2451322" cy="26517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300"/>
              </a:spcAft>
              <a:buClr>
                <a:srgbClr val="00B0F0"/>
              </a:buClr>
              <a:buNone/>
            </a:pPr>
            <a:r>
              <a:rPr lang="ru-RU" sz="1200" b="1" dirty="0">
                <a:solidFill>
                  <a:srgbClr val="0062D2"/>
                </a:solidFill>
                <a:latin typeface="IngoStem Bold" panose="020B0503020203020204" pitchFamily="34" charset="0"/>
                <a:ea typeface="IngoStem Bold" panose="020B0503020203020204" pitchFamily="34" charset="0"/>
              </a:rPr>
              <a:t>«Отказ в визе или болезнь»</a:t>
            </a:r>
          </a:p>
          <a:p>
            <a:pPr>
              <a:lnSpc>
                <a:spcPct val="100000"/>
              </a:lnSpc>
              <a:spcBef>
                <a:spcPts val="400"/>
              </a:spcBef>
              <a:spcAft>
                <a:spcPts val="4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Первичный отказ в визе</a:t>
            </a:r>
          </a:p>
          <a:p>
            <a:pPr>
              <a:lnSpc>
                <a:spcPct val="100000"/>
              </a:lnSpc>
              <a:spcBef>
                <a:spcPts val="400"/>
              </a:spcBef>
              <a:spcAft>
                <a:spcPts val="4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Отказ в визе после начала поездки, несвоевременная выдача визы</a:t>
            </a:r>
          </a:p>
          <a:p>
            <a:pPr>
              <a:lnSpc>
                <a:spcPct val="100000"/>
              </a:lnSpc>
              <a:spcBef>
                <a:spcPts val="400"/>
              </a:spcBef>
              <a:spcAft>
                <a:spcPts val="4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Отмена, перенос начала поездки из-за стационарного лечения, травмы, смерти</a:t>
            </a:r>
          </a:p>
          <a:p>
            <a:pPr>
              <a:lnSpc>
                <a:spcPct val="100000"/>
              </a:lnSpc>
              <a:spcBef>
                <a:spcPts val="400"/>
              </a:spcBef>
              <a:spcAft>
                <a:spcPts val="4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Досрочное возвращение из-за госпитализации</a:t>
            </a:r>
          </a:p>
          <a:p>
            <a:pPr>
              <a:lnSpc>
                <a:spcPct val="100000"/>
              </a:lnSpc>
              <a:spcBef>
                <a:spcPts val="400"/>
              </a:spcBef>
              <a:spcAft>
                <a:spcPts val="4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Задержка возвращения из-за госпитализации</a:t>
            </a:r>
          </a:p>
          <a:p>
            <a:pPr>
              <a:lnSpc>
                <a:spcPct val="100000"/>
              </a:lnSpc>
              <a:spcBef>
                <a:spcPts val="400"/>
              </a:spcBef>
              <a:spcAft>
                <a:spcPts val="400"/>
              </a:spcAft>
              <a:buClr>
                <a:srgbClr val="00B0F0"/>
              </a:buClr>
            </a:pPr>
            <a:r>
              <a:rPr lang="ru-RU" sz="800" dirty="0">
                <a:solidFill>
                  <a:sysClr val="windowText" lastClr="000000"/>
                </a:solidFill>
                <a:latin typeface="IngoStem" panose="020B0503020203020204" pitchFamily="34" charset="0"/>
                <a:ea typeface="IngoStem" panose="020B0503020203020204" pitchFamily="34" charset="0"/>
              </a:rPr>
              <a:t>Отмена, перенос начала поездки из-за карантинного заболевания (</a:t>
            </a:r>
            <a:r>
              <a:rPr lang="en" sz="800" dirty="0">
                <a:solidFill>
                  <a:sysClr val="windowText" lastClr="000000"/>
                </a:solidFill>
                <a:latin typeface="IngoStem" panose="020B0503020203020204" pitchFamily="34" charset="0"/>
                <a:ea typeface="IngoStem" panose="020B0503020203020204" pitchFamily="34" charset="0"/>
              </a:rPr>
              <a:t>COVID-19, </a:t>
            </a:r>
            <a:r>
              <a:rPr lang="ru-RU" sz="800" dirty="0">
                <a:solidFill>
                  <a:sysClr val="windowText" lastClr="000000"/>
                </a:solidFill>
                <a:latin typeface="IngoStem" panose="020B0503020203020204" pitchFamily="34" charset="0"/>
                <a:ea typeface="IngoStem" panose="020B0503020203020204" pitchFamily="34" charset="0"/>
              </a:rPr>
              <a:t>детские </a:t>
            </a:r>
            <a:r>
              <a:rPr lang="ru-RU" sz="800" dirty="0" err="1">
                <a:solidFill>
                  <a:sysClr val="windowText" lastClr="000000"/>
                </a:solidFill>
                <a:latin typeface="IngoStem" panose="020B0503020203020204" pitchFamily="34" charset="0"/>
                <a:ea typeface="IngoStem" panose="020B0503020203020204" pitchFamily="34" charset="0"/>
              </a:rPr>
              <a:t>инфекционнные</a:t>
            </a:r>
            <a:r>
              <a:rPr lang="ru-RU" sz="800" dirty="0">
                <a:solidFill>
                  <a:sysClr val="windowText" lastClr="000000"/>
                </a:solidFill>
                <a:latin typeface="IngoStem" panose="020B0503020203020204" pitchFamily="34" charset="0"/>
                <a:ea typeface="IngoStem" panose="020B0503020203020204" pitchFamily="34" charset="0"/>
              </a:rPr>
              <a:t> заболевания)</a:t>
            </a:r>
          </a:p>
        </p:txBody>
      </p:sp>
      <p:sp>
        <p:nvSpPr>
          <p:cNvPr id="19" name="-">
            <a:extLst>
              <a:ext uri="{FF2B5EF4-FFF2-40B4-BE49-F238E27FC236}">
                <a16:creationId xmlns:a16="http://schemas.microsoft.com/office/drawing/2014/main" id="{A69E4B66-5D8F-F178-7050-423FC6730C2E}"/>
              </a:ext>
            </a:extLst>
          </p:cNvPr>
          <p:cNvSpPr/>
          <p:nvPr/>
        </p:nvSpPr>
        <p:spPr>
          <a:xfrm>
            <a:off x="3717850" y="5178962"/>
            <a:ext cx="2133953" cy="241300"/>
          </a:xfrm>
          <a:prstGeom prst="rect">
            <a:avLst/>
          </a:prstGeom>
          <a:noFill/>
          <a:ln/>
        </p:spPr>
        <p:txBody>
          <a:bodyPr wrap="square" lIns="0" tIns="0" rIns="0" bIns="0" rtlCol="0" anchor="t"/>
          <a:lstStyle/>
          <a:p>
            <a:pPr>
              <a:lnSpc>
                <a:spcPct val="125000"/>
              </a:lnSpc>
            </a:pP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без Шенгена – 5,3%</a:t>
            </a:r>
          </a:p>
        </p:txBody>
      </p:sp>
      <p:sp>
        <p:nvSpPr>
          <p:cNvPr id="20" name="Text 16">
            <a:extLst>
              <a:ext uri="{FF2B5EF4-FFF2-40B4-BE49-F238E27FC236}">
                <a16:creationId xmlns:a16="http://schemas.microsoft.com/office/drawing/2014/main" id="{D06332DA-2594-03F0-E254-07246E27F4EE}"/>
              </a:ext>
            </a:extLst>
          </p:cNvPr>
          <p:cNvSpPr/>
          <p:nvPr/>
        </p:nvSpPr>
        <p:spPr>
          <a:xfrm>
            <a:off x="3717850" y="5010150"/>
            <a:ext cx="1327150" cy="190500"/>
          </a:xfrm>
          <a:prstGeom prst="rect">
            <a:avLst/>
          </a:prstGeom>
          <a:noFill/>
          <a:ln/>
        </p:spPr>
        <p:txBody>
          <a:bodyPr wrap="square" lIns="0" tIns="0" rIns="0" bIns="0" rtlCol="0" anchor="ctr"/>
          <a:lstStyle/>
          <a:p>
            <a:pPr>
              <a:lnSpc>
                <a:spcPts val="1550"/>
              </a:lnSpc>
            </a:pPr>
            <a:r>
              <a:rPr lang="en-US" sz="900" b="1" dirty="0">
                <a:solidFill>
                  <a:srgbClr val="000000"/>
                </a:solidFill>
                <a:latin typeface="IngoStem Medium" panose="020B0503020203020204" pitchFamily="34" charset="0"/>
                <a:ea typeface="IngoStem Medium" panose="020B0503020203020204" pitchFamily="34" charset="0"/>
                <a:cs typeface="Montserrat Bold" pitchFamily="34" charset="-120"/>
              </a:rPr>
              <a:t>Без франшизы</a:t>
            </a:r>
            <a:endParaRPr lang="en-US" sz="900" b="1" dirty="0">
              <a:latin typeface="IngoStem Medium" panose="020B0503020203020204" pitchFamily="34" charset="0"/>
              <a:ea typeface="IngoStem Medium" panose="020B0503020203020204" pitchFamily="34" charset="0"/>
            </a:endParaRPr>
          </a:p>
        </p:txBody>
      </p:sp>
      <p:sp>
        <p:nvSpPr>
          <p:cNvPr id="21" name="-">
            <a:extLst>
              <a:ext uri="{FF2B5EF4-FFF2-40B4-BE49-F238E27FC236}">
                <a16:creationId xmlns:a16="http://schemas.microsoft.com/office/drawing/2014/main" id="{5EF95231-D3B4-0EC4-D560-239002AB3292}"/>
              </a:ext>
            </a:extLst>
          </p:cNvPr>
          <p:cNvSpPr/>
          <p:nvPr/>
        </p:nvSpPr>
        <p:spPr>
          <a:xfrm>
            <a:off x="3720593" y="5760589"/>
            <a:ext cx="2271552" cy="241300"/>
          </a:xfrm>
          <a:prstGeom prst="rect">
            <a:avLst/>
          </a:prstGeom>
          <a:noFill/>
          <a:ln/>
        </p:spPr>
        <p:txBody>
          <a:bodyPr wrap="square" lIns="0" tIns="0" rIns="0" bIns="0" rtlCol="0" anchor="t"/>
          <a:lstStyle/>
          <a:p>
            <a:pPr>
              <a:lnSpc>
                <a:spcPct val="125000"/>
              </a:lnSpc>
            </a:pP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без Шенгена – 4,5%</a:t>
            </a:r>
          </a:p>
        </p:txBody>
      </p:sp>
      <p:sp>
        <p:nvSpPr>
          <p:cNvPr id="26" name="15">
            <a:extLst>
              <a:ext uri="{FF2B5EF4-FFF2-40B4-BE49-F238E27FC236}">
                <a16:creationId xmlns:a16="http://schemas.microsoft.com/office/drawing/2014/main" id="{E250B532-9891-AFCA-7838-B2D513203D16}"/>
              </a:ext>
            </a:extLst>
          </p:cNvPr>
          <p:cNvSpPr/>
          <p:nvPr/>
        </p:nvSpPr>
        <p:spPr>
          <a:xfrm>
            <a:off x="3720593" y="5570089"/>
            <a:ext cx="1289050" cy="190500"/>
          </a:xfrm>
          <a:prstGeom prst="rect">
            <a:avLst/>
          </a:prstGeom>
          <a:noFill/>
          <a:ln/>
        </p:spPr>
        <p:txBody>
          <a:bodyPr wrap="square" lIns="0" tIns="0" rIns="0" bIns="0" rtlCol="0" anchor="ctr"/>
          <a:lstStyle/>
          <a:p>
            <a:pPr>
              <a:lnSpc>
                <a:spcPts val="1550"/>
              </a:lnSpc>
            </a:pPr>
            <a:r>
              <a:rPr lang="en-US" sz="900" b="1" dirty="0">
                <a:solidFill>
                  <a:srgbClr val="000000"/>
                </a:solidFill>
                <a:latin typeface="IngoStem Medium" panose="020B0503020203020204" pitchFamily="34" charset="0"/>
                <a:ea typeface="IngoStem Medium" panose="020B0503020203020204" pitchFamily="34" charset="0"/>
                <a:cs typeface="Montserrat Bold" pitchFamily="34" charset="-120"/>
              </a:rPr>
              <a:t>Франшиза 15%</a:t>
            </a:r>
            <a:endParaRPr lang="en-US" sz="900" b="1" dirty="0">
              <a:latin typeface="IngoStem Medium" panose="020B0503020203020204" pitchFamily="34" charset="0"/>
              <a:ea typeface="IngoStem Medium" panose="020B0503020203020204" pitchFamily="34" charset="0"/>
            </a:endParaRPr>
          </a:p>
        </p:txBody>
      </p:sp>
      <p:sp>
        <p:nvSpPr>
          <p:cNvPr id="33" name="-">
            <a:extLst>
              <a:ext uri="{FF2B5EF4-FFF2-40B4-BE49-F238E27FC236}">
                <a16:creationId xmlns:a16="http://schemas.microsoft.com/office/drawing/2014/main" id="{7AE296D3-E0AE-4FD8-135E-965D2972E49B}"/>
              </a:ext>
            </a:extLst>
          </p:cNvPr>
          <p:cNvSpPr/>
          <p:nvPr/>
        </p:nvSpPr>
        <p:spPr>
          <a:xfrm>
            <a:off x="3717850" y="5334725"/>
            <a:ext cx="2133953" cy="241300"/>
          </a:xfrm>
          <a:prstGeom prst="rect">
            <a:avLst/>
          </a:prstGeom>
          <a:noFill/>
          <a:ln/>
        </p:spPr>
        <p:txBody>
          <a:bodyPr wrap="square" lIns="0" tIns="0" rIns="0" bIns="0" rtlCol="0" anchor="t"/>
          <a:lstStyle/>
          <a:p>
            <a:pPr>
              <a:lnSpc>
                <a:spcPct val="125000"/>
              </a:lnSpc>
            </a:pPr>
            <a:r>
              <a:rPr lang="en-US" sz="9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Стоимость</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en-US" sz="9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en-US" sz="900" b="1" dirty="0" err="1">
                <a:solidFill>
                  <a:srgbClr val="0062D2"/>
                </a:solidFill>
                <a:latin typeface="IngoStem Medium" panose="020B0503020203020204" pitchFamily="34" charset="0"/>
                <a:ea typeface="IngoStem Medium" panose="020B0503020203020204" pitchFamily="34" charset="0"/>
                <a:cs typeface="Montserrat Bold" pitchFamily="34" charset="-120"/>
              </a:rPr>
              <a:t>Шенгеном</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 – </a:t>
            </a: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6,3</a:t>
            </a:r>
            <a:r>
              <a:rPr lang="en-US" sz="900" b="1" dirty="0">
                <a:solidFill>
                  <a:srgbClr val="0062D2"/>
                </a:solidFill>
                <a:latin typeface="IngoStem Medium" panose="020B0503020203020204" pitchFamily="34" charset="0"/>
                <a:ea typeface="IngoStem Medium" panose="020B0503020203020204" pitchFamily="34" charset="0"/>
                <a:cs typeface="Montserrat Bold" pitchFamily="34" charset="-120"/>
              </a:rPr>
              <a:t>%</a:t>
            </a:r>
            <a:endParaRPr lang="en-US" sz="900" b="1" dirty="0">
              <a:latin typeface="IngoStem Medium" panose="020B0503020203020204" pitchFamily="34" charset="0"/>
              <a:ea typeface="IngoStem Medium" panose="020B0503020203020204" pitchFamily="34" charset="0"/>
            </a:endParaRPr>
          </a:p>
        </p:txBody>
      </p:sp>
      <p:sp>
        <p:nvSpPr>
          <p:cNvPr id="34" name="-">
            <a:extLst>
              <a:ext uri="{FF2B5EF4-FFF2-40B4-BE49-F238E27FC236}">
                <a16:creationId xmlns:a16="http://schemas.microsoft.com/office/drawing/2014/main" id="{FD0F0499-0E1E-2291-2F7B-4A68E6E41D92}"/>
              </a:ext>
            </a:extLst>
          </p:cNvPr>
          <p:cNvSpPr/>
          <p:nvPr/>
        </p:nvSpPr>
        <p:spPr>
          <a:xfrm>
            <a:off x="3720593" y="5938719"/>
            <a:ext cx="2271552" cy="241300"/>
          </a:xfrm>
          <a:prstGeom prst="rect">
            <a:avLst/>
          </a:prstGeom>
          <a:noFill/>
          <a:ln/>
        </p:spPr>
        <p:txBody>
          <a:bodyPr wrap="square" lIns="0" tIns="0" rIns="0" bIns="0" rtlCol="0" anchor="t"/>
          <a:lstStyle/>
          <a:p>
            <a:pPr>
              <a:lnSpc>
                <a:spcPct val="125000"/>
              </a:lnSpc>
            </a:pPr>
            <a:r>
              <a:rPr lang="ru-RU" sz="9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с Шенгеном – 5,35%</a:t>
            </a:r>
          </a:p>
        </p:txBody>
      </p:sp>
    </p:spTree>
    <p:extLst>
      <p:ext uri="{BB962C8B-B14F-4D97-AF65-F5344CB8AC3E}">
        <p14:creationId xmlns:p14="http://schemas.microsoft.com/office/powerpoint/2010/main" val="3495975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BD72B-833C-0B54-6718-4FBE82413646}"/>
            </a:ext>
          </a:extLst>
        </p:cNvPr>
        <p:cNvGrpSpPr/>
        <p:nvPr/>
      </p:nvGrpSpPr>
      <p:grpSpPr>
        <a:xfrm>
          <a:off x="0" y="0"/>
          <a:ext cx="0" cy="0"/>
          <a:chOff x="0" y="0"/>
          <a:chExt cx="0" cy="0"/>
        </a:xfrm>
      </p:grpSpPr>
      <p:sp>
        <p:nvSpPr>
          <p:cNvPr id="12" name="Заголовок 2">
            <a:extLst>
              <a:ext uri="{FF2B5EF4-FFF2-40B4-BE49-F238E27FC236}">
                <a16:creationId xmlns:a16="http://schemas.microsoft.com/office/drawing/2014/main" id="{65B3E2A6-E12D-B3FD-CEC0-956BCA37FC6F}"/>
              </a:ext>
            </a:extLst>
          </p:cNvPr>
          <p:cNvSpPr txBox="1">
            <a:spLocks/>
          </p:cNvSpPr>
          <p:nvPr/>
        </p:nvSpPr>
        <p:spPr>
          <a:xfrm>
            <a:off x="635080" y="443091"/>
            <a:ext cx="7442121" cy="1009379"/>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defTabSz="457200">
              <a:lnSpc>
                <a:spcPts val="4000"/>
              </a:lnSpc>
              <a:defRPr/>
            </a:pPr>
            <a:r>
              <a:rPr lang="ru-RU" sz="3300" dirty="0"/>
              <a:t>Отмена поездки (невыезд 2025) за границу и по России</a:t>
            </a:r>
          </a:p>
        </p:txBody>
      </p:sp>
      <p:pic>
        <p:nvPicPr>
          <p:cNvPr id="2" name="Рисунок 1">
            <a:extLst>
              <a:ext uri="{FF2B5EF4-FFF2-40B4-BE49-F238E27FC236}">
                <a16:creationId xmlns:a16="http://schemas.microsoft.com/office/drawing/2014/main" id="{8D60FAD9-7C25-FFD6-41A4-24C883D8DD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6947" y="635364"/>
            <a:ext cx="1285528" cy="137123"/>
          </a:xfrm>
          <a:prstGeom prst="rect">
            <a:avLst/>
          </a:prstGeom>
        </p:spPr>
      </p:pic>
      <p:sp>
        <p:nvSpPr>
          <p:cNvPr id="35" name="Скругленный прямоугольник 34">
            <a:extLst>
              <a:ext uri="{FF2B5EF4-FFF2-40B4-BE49-F238E27FC236}">
                <a16:creationId xmlns:a16="http://schemas.microsoft.com/office/drawing/2014/main" id="{7E7188B1-3CA1-C5F9-3300-CE5B2CE8920C}"/>
              </a:ext>
            </a:extLst>
          </p:cNvPr>
          <p:cNvSpPr/>
          <p:nvPr/>
        </p:nvSpPr>
        <p:spPr>
          <a:xfrm>
            <a:off x="635080" y="1705481"/>
            <a:ext cx="6968879" cy="4449032"/>
          </a:xfrm>
          <a:prstGeom prst="roundRect">
            <a:avLst>
              <a:gd name="adj" fmla="val 3666"/>
            </a:avLst>
          </a:prstGeom>
          <a:solidFill>
            <a:srgbClr val="DE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ru-RU" sz="900" dirty="0">
              <a:noFill/>
            </a:endParaRPr>
          </a:p>
        </p:txBody>
      </p:sp>
      <p:sp>
        <p:nvSpPr>
          <p:cNvPr id="36" name="Текст 3">
            <a:extLst>
              <a:ext uri="{FF2B5EF4-FFF2-40B4-BE49-F238E27FC236}">
                <a16:creationId xmlns:a16="http://schemas.microsoft.com/office/drawing/2014/main" id="{5E95B9E1-D50D-9CFB-A99A-095EDCC9ECBA}"/>
              </a:ext>
            </a:extLst>
          </p:cNvPr>
          <p:cNvSpPr txBox="1">
            <a:spLocks/>
          </p:cNvSpPr>
          <p:nvPr/>
        </p:nvSpPr>
        <p:spPr>
          <a:xfrm>
            <a:off x="865831" y="2180607"/>
            <a:ext cx="6653907" cy="3090589"/>
          </a:xfrm>
          <a:prstGeom prst="rect">
            <a:avLst/>
          </a:prstGeom>
        </p:spPr>
        <p:txBody>
          <a:bodyPr numCol="2"/>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Первичный отказ в визе</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Отказ в визе после начала поездки, несвоевременная выдача визы</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Отмена, перенос начала поездки из-за стационарного лечения, травмы, смерти</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Досрочное возвращение из-за госпитализации</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Задержка возвращения из-за госпитализации</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Повреждение, утрата имущества</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Вызов в суд в качестве свидетеля, эксперта, переводчика</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Призыв на срочную военную службу, сборы</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Хищение, утрата документов</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Отмена, задержка рейса по причине механических поломок, метеоусловий, обеспечения безопасности перевозки</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Повторный отказ в визе</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Отказ во въезде в страну назначения</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Отмена, перенос начала поездки из-за амбулаторного лечения</a:t>
            </a:r>
          </a:p>
          <a:p>
            <a:pPr>
              <a:lnSpc>
                <a:spcPct val="100000"/>
              </a:lnSpc>
              <a:buClr>
                <a:srgbClr val="0062D2"/>
              </a:buClr>
            </a:pPr>
            <a:r>
              <a:rPr lang="ru-RU" sz="1200" dirty="0">
                <a:latin typeface="IngoStem" panose="020B0503020203020204" pitchFamily="34" charset="0"/>
                <a:ea typeface="IngoStem" panose="020B0503020203020204" pitchFamily="34" charset="0"/>
                <a:cs typeface="Trebuchet MS"/>
              </a:rPr>
              <a:t>Отмена, перенос начала поездки из-за карантинного заболевания (</a:t>
            </a:r>
            <a:r>
              <a:rPr lang="en" sz="1200" dirty="0">
                <a:latin typeface="IngoStem" panose="020B0503020203020204" pitchFamily="34" charset="0"/>
                <a:ea typeface="IngoStem" panose="020B0503020203020204" pitchFamily="34" charset="0"/>
                <a:cs typeface="Trebuchet MS"/>
              </a:rPr>
              <a:t>COVID-19, </a:t>
            </a:r>
            <a:r>
              <a:rPr lang="ru-RU" sz="1200" dirty="0">
                <a:latin typeface="IngoStem" panose="020B0503020203020204" pitchFamily="34" charset="0"/>
                <a:ea typeface="IngoStem" panose="020B0503020203020204" pitchFamily="34" charset="0"/>
                <a:cs typeface="Trebuchet MS"/>
              </a:rPr>
              <a:t>детские </a:t>
            </a:r>
            <a:r>
              <a:rPr lang="ru-RU" sz="1200" dirty="0" err="1">
                <a:latin typeface="IngoStem" panose="020B0503020203020204" pitchFamily="34" charset="0"/>
                <a:ea typeface="IngoStem" panose="020B0503020203020204" pitchFamily="34" charset="0"/>
                <a:cs typeface="Trebuchet MS"/>
              </a:rPr>
              <a:t>инфекционнные</a:t>
            </a:r>
            <a:r>
              <a:rPr lang="ru-RU" sz="1200" dirty="0">
                <a:latin typeface="IngoStem" panose="020B0503020203020204" pitchFamily="34" charset="0"/>
                <a:ea typeface="IngoStem" panose="020B0503020203020204" pitchFamily="34" charset="0"/>
                <a:cs typeface="Trebuchet MS"/>
              </a:rPr>
              <a:t> заболевания)</a:t>
            </a:r>
          </a:p>
          <a:p>
            <a:pPr>
              <a:lnSpc>
                <a:spcPct val="100000"/>
              </a:lnSpc>
              <a:buClr>
                <a:srgbClr val="0062D2"/>
              </a:buClr>
            </a:pPr>
            <a:endParaRPr lang="ru-RU" sz="1200" dirty="0">
              <a:latin typeface="IngoStem" panose="020B0503020203020204" pitchFamily="34" charset="0"/>
              <a:ea typeface="IngoStem" panose="020B0503020203020204" pitchFamily="34" charset="0"/>
              <a:cs typeface="Trebuchet MS"/>
            </a:endParaRPr>
          </a:p>
        </p:txBody>
      </p:sp>
      <p:sp>
        <p:nvSpPr>
          <p:cNvPr id="37" name="-">
            <a:extLst>
              <a:ext uri="{FF2B5EF4-FFF2-40B4-BE49-F238E27FC236}">
                <a16:creationId xmlns:a16="http://schemas.microsoft.com/office/drawing/2014/main" id="{E6091822-9DF2-7630-B466-45301771A70B}"/>
              </a:ext>
            </a:extLst>
          </p:cNvPr>
          <p:cNvSpPr/>
          <p:nvPr/>
        </p:nvSpPr>
        <p:spPr>
          <a:xfrm>
            <a:off x="931250" y="5497709"/>
            <a:ext cx="2133953" cy="241300"/>
          </a:xfrm>
          <a:prstGeom prst="rect">
            <a:avLst/>
          </a:prstGeom>
          <a:noFill/>
          <a:ln/>
        </p:spPr>
        <p:txBody>
          <a:bodyPr wrap="square" lIns="0" tIns="0" rIns="0" bIns="0" rtlCol="0" anchor="t"/>
          <a:lstStyle/>
          <a:p>
            <a:pPr>
              <a:lnSpc>
                <a:spcPct val="125000"/>
              </a:lnSpc>
            </a:pP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без Шенгена – 5,5%</a:t>
            </a:r>
          </a:p>
        </p:txBody>
      </p:sp>
      <p:sp>
        <p:nvSpPr>
          <p:cNvPr id="38" name="Text 16">
            <a:extLst>
              <a:ext uri="{FF2B5EF4-FFF2-40B4-BE49-F238E27FC236}">
                <a16:creationId xmlns:a16="http://schemas.microsoft.com/office/drawing/2014/main" id="{6F650E7C-8393-806B-5B38-393AF4A23481}"/>
              </a:ext>
            </a:extLst>
          </p:cNvPr>
          <p:cNvSpPr/>
          <p:nvPr/>
        </p:nvSpPr>
        <p:spPr>
          <a:xfrm>
            <a:off x="931250" y="5328897"/>
            <a:ext cx="1327150" cy="190500"/>
          </a:xfrm>
          <a:prstGeom prst="rect">
            <a:avLst/>
          </a:prstGeom>
          <a:noFill/>
          <a:ln/>
        </p:spPr>
        <p:txBody>
          <a:bodyPr wrap="square" lIns="0" tIns="0" rIns="0" bIns="0" rtlCol="0" anchor="ctr"/>
          <a:lstStyle/>
          <a:p>
            <a:pPr>
              <a:lnSpc>
                <a:spcPts val="1550"/>
              </a:lnSpc>
            </a:pPr>
            <a:r>
              <a:rPr lang="en-US" sz="1000" b="1" dirty="0">
                <a:solidFill>
                  <a:srgbClr val="000000"/>
                </a:solidFill>
                <a:latin typeface="IngoStem Medium" panose="020B0503020203020204" pitchFamily="34" charset="0"/>
                <a:ea typeface="IngoStem Medium" panose="020B0503020203020204" pitchFamily="34" charset="0"/>
                <a:cs typeface="Montserrat Bold" pitchFamily="34" charset="-120"/>
              </a:rPr>
              <a:t>Без франшизы</a:t>
            </a:r>
            <a:endParaRPr lang="en-US" sz="1000" b="1" dirty="0">
              <a:latin typeface="IngoStem Medium" panose="020B0503020203020204" pitchFamily="34" charset="0"/>
              <a:ea typeface="IngoStem Medium" panose="020B0503020203020204" pitchFamily="34" charset="0"/>
            </a:endParaRPr>
          </a:p>
        </p:txBody>
      </p:sp>
      <p:sp>
        <p:nvSpPr>
          <p:cNvPr id="39" name="-">
            <a:extLst>
              <a:ext uri="{FF2B5EF4-FFF2-40B4-BE49-F238E27FC236}">
                <a16:creationId xmlns:a16="http://schemas.microsoft.com/office/drawing/2014/main" id="{3A89651B-5D0E-0340-286C-010188B2BDE2}"/>
              </a:ext>
            </a:extLst>
          </p:cNvPr>
          <p:cNvSpPr/>
          <p:nvPr/>
        </p:nvSpPr>
        <p:spPr>
          <a:xfrm>
            <a:off x="4192784" y="5519397"/>
            <a:ext cx="2271552" cy="241300"/>
          </a:xfrm>
          <a:prstGeom prst="rect">
            <a:avLst/>
          </a:prstGeom>
          <a:noFill/>
          <a:ln/>
        </p:spPr>
        <p:txBody>
          <a:bodyPr wrap="square" lIns="0" tIns="0" rIns="0" bIns="0" rtlCol="0" anchor="t"/>
          <a:lstStyle/>
          <a:p>
            <a:pPr>
              <a:lnSpc>
                <a:spcPct val="125000"/>
              </a:lnSpc>
            </a:pP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без Шенгена – 4,7%</a:t>
            </a:r>
          </a:p>
        </p:txBody>
      </p:sp>
      <p:sp>
        <p:nvSpPr>
          <p:cNvPr id="40" name="15">
            <a:extLst>
              <a:ext uri="{FF2B5EF4-FFF2-40B4-BE49-F238E27FC236}">
                <a16:creationId xmlns:a16="http://schemas.microsoft.com/office/drawing/2014/main" id="{78EEA197-1BB2-96C8-6300-BA67B683F7ED}"/>
              </a:ext>
            </a:extLst>
          </p:cNvPr>
          <p:cNvSpPr/>
          <p:nvPr/>
        </p:nvSpPr>
        <p:spPr>
          <a:xfrm>
            <a:off x="4192784" y="5328897"/>
            <a:ext cx="1289050" cy="190500"/>
          </a:xfrm>
          <a:prstGeom prst="rect">
            <a:avLst/>
          </a:prstGeom>
          <a:noFill/>
          <a:ln/>
        </p:spPr>
        <p:txBody>
          <a:bodyPr wrap="square" lIns="0" tIns="0" rIns="0" bIns="0" rtlCol="0" anchor="ctr"/>
          <a:lstStyle/>
          <a:p>
            <a:pPr>
              <a:lnSpc>
                <a:spcPts val="1550"/>
              </a:lnSpc>
            </a:pPr>
            <a:r>
              <a:rPr lang="en-US" sz="1000" b="1" dirty="0">
                <a:solidFill>
                  <a:srgbClr val="000000"/>
                </a:solidFill>
                <a:latin typeface="IngoStem Medium" panose="020B0503020203020204" pitchFamily="34" charset="0"/>
                <a:ea typeface="IngoStem Medium" panose="020B0503020203020204" pitchFamily="34" charset="0"/>
                <a:cs typeface="Montserrat Bold" pitchFamily="34" charset="-120"/>
              </a:rPr>
              <a:t>Франшиза 15%</a:t>
            </a:r>
            <a:endParaRPr lang="en-US" sz="1000" b="1" dirty="0">
              <a:latin typeface="IngoStem Medium" panose="020B0503020203020204" pitchFamily="34" charset="0"/>
              <a:ea typeface="IngoStem Medium" panose="020B0503020203020204" pitchFamily="34" charset="0"/>
            </a:endParaRPr>
          </a:p>
        </p:txBody>
      </p:sp>
      <p:sp>
        <p:nvSpPr>
          <p:cNvPr id="41" name="-">
            <a:extLst>
              <a:ext uri="{FF2B5EF4-FFF2-40B4-BE49-F238E27FC236}">
                <a16:creationId xmlns:a16="http://schemas.microsoft.com/office/drawing/2014/main" id="{441919BE-603A-F7CA-E5E8-0A26384ACD28}"/>
              </a:ext>
            </a:extLst>
          </p:cNvPr>
          <p:cNvSpPr/>
          <p:nvPr/>
        </p:nvSpPr>
        <p:spPr>
          <a:xfrm>
            <a:off x="931250" y="5653472"/>
            <a:ext cx="2133953" cy="241300"/>
          </a:xfrm>
          <a:prstGeom prst="rect">
            <a:avLst/>
          </a:prstGeom>
          <a:noFill/>
          <a:ln/>
        </p:spPr>
        <p:txBody>
          <a:bodyPr wrap="square" lIns="0" tIns="0" rIns="0" bIns="0" rtlCol="0" anchor="t"/>
          <a:lstStyle/>
          <a:p>
            <a:pPr>
              <a:lnSpc>
                <a:spcPct val="125000"/>
              </a:lnSpc>
            </a:pPr>
            <a:r>
              <a:rPr lang="en-US" sz="10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Стоимость</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en-US" sz="10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en-US" sz="1000" b="1" dirty="0" err="1">
                <a:solidFill>
                  <a:srgbClr val="0062D2"/>
                </a:solidFill>
                <a:latin typeface="IngoStem Medium" panose="020B0503020203020204" pitchFamily="34" charset="0"/>
                <a:ea typeface="IngoStem Medium" panose="020B0503020203020204" pitchFamily="34" charset="0"/>
                <a:cs typeface="Montserrat Bold" pitchFamily="34" charset="-120"/>
              </a:rPr>
              <a:t>Шенгеном</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 – </a:t>
            </a: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6,5</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a:t>
            </a:r>
            <a:endParaRPr lang="en-US" sz="1000" b="1" dirty="0">
              <a:latin typeface="IngoStem Medium" panose="020B0503020203020204" pitchFamily="34" charset="0"/>
              <a:ea typeface="IngoStem Medium" panose="020B0503020203020204" pitchFamily="34" charset="0"/>
            </a:endParaRPr>
          </a:p>
        </p:txBody>
      </p:sp>
      <p:sp>
        <p:nvSpPr>
          <p:cNvPr id="42" name="-">
            <a:extLst>
              <a:ext uri="{FF2B5EF4-FFF2-40B4-BE49-F238E27FC236}">
                <a16:creationId xmlns:a16="http://schemas.microsoft.com/office/drawing/2014/main" id="{EC6FCBA7-DB23-31B6-4AA1-813E425035E8}"/>
              </a:ext>
            </a:extLst>
          </p:cNvPr>
          <p:cNvSpPr/>
          <p:nvPr/>
        </p:nvSpPr>
        <p:spPr>
          <a:xfrm>
            <a:off x="4192784" y="5697527"/>
            <a:ext cx="2271552" cy="241300"/>
          </a:xfrm>
          <a:prstGeom prst="rect">
            <a:avLst/>
          </a:prstGeom>
          <a:noFill/>
          <a:ln/>
        </p:spPr>
        <p:txBody>
          <a:bodyPr wrap="square" lIns="0" tIns="0" rIns="0" bIns="0" rtlCol="0" anchor="t"/>
          <a:lstStyle/>
          <a:p>
            <a:pPr>
              <a:lnSpc>
                <a:spcPct val="125000"/>
              </a:lnSpc>
            </a:pP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с Шенгеном – 5,5%</a:t>
            </a:r>
          </a:p>
        </p:txBody>
      </p:sp>
      <p:sp>
        <p:nvSpPr>
          <p:cNvPr id="3" name="Заголовок 2">
            <a:extLst>
              <a:ext uri="{FF2B5EF4-FFF2-40B4-BE49-F238E27FC236}">
                <a16:creationId xmlns:a16="http://schemas.microsoft.com/office/drawing/2014/main" id="{80327035-8A74-B791-67B2-A5F309A72DC8}"/>
              </a:ext>
            </a:extLst>
          </p:cNvPr>
          <p:cNvSpPr txBox="1">
            <a:spLocks/>
          </p:cNvSpPr>
          <p:nvPr/>
        </p:nvSpPr>
        <p:spPr>
          <a:xfrm>
            <a:off x="865831" y="1819202"/>
            <a:ext cx="2199371" cy="276999"/>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a:lnSpc>
                <a:spcPct val="100000"/>
              </a:lnSpc>
            </a:pPr>
            <a:r>
              <a:rPr lang="ru-RU" sz="1800" dirty="0"/>
              <a:t>«Всё включено»</a:t>
            </a:r>
          </a:p>
        </p:txBody>
      </p:sp>
      <p:sp>
        <p:nvSpPr>
          <p:cNvPr id="10" name="Text 1">
            <a:extLst>
              <a:ext uri="{FF2B5EF4-FFF2-40B4-BE49-F238E27FC236}">
                <a16:creationId xmlns:a16="http://schemas.microsoft.com/office/drawing/2014/main" id="{739D6A4C-55D6-CBE2-6BF2-543062FFE870}"/>
              </a:ext>
            </a:extLst>
          </p:cNvPr>
          <p:cNvSpPr/>
          <p:nvPr/>
        </p:nvSpPr>
        <p:spPr>
          <a:xfrm>
            <a:off x="7856238" y="5138555"/>
            <a:ext cx="3195767" cy="1015958"/>
          </a:xfrm>
          <a:prstGeom prst="rect">
            <a:avLst/>
          </a:prstGeom>
          <a:noFill/>
          <a:ln/>
        </p:spPr>
        <p:txBody>
          <a:bodyPr wrap="square" lIns="0" tIns="0" rIns="0" bIns="0" rtlCol="0" anchor="t"/>
          <a:lstStyle/>
          <a:p>
            <a:r>
              <a:rPr lang="ru-RU" sz="1200" b="1" dirty="0">
                <a:solidFill>
                  <a:srgbClr val="0062D2"/>
                </a:solidFill>
                <a:latin typeface="IngoStem Medium" panose="020B0503020203020204" pitchFamily="34" charset="0"/>
                <a:ea typeface="IngoStem Medium" panose="020B0503020203020204" pitchFamily="34" charset="0"/>
                <a:cs typeface="Montserrat Bold" pitchFamily="34" charset="-120"/>
              </a:rPr>
              <a:t>Остальные доступные риски можно добавить в любую программу</a:t>
            </a:r>
          </a:p>
          <a:p>
            <a:endParaRPr lang="ru-RU" sz="1200" b="1" dirty="0">
              <a:solidFill>
                <a:srgbClr val="0062D2"/>
              </a:solidFill>
              <a:latin typeface="IngoStem Medium" panose="020B0503020203020204" pitchFamily="34" charset="0"/>
              <a:ea typeface="IngoStem Medium" panose="020B0503020203020204" pitchFamily="34" charset="0"/>
              <a:cs typeface="Montserrat Bold" pitchFamily="34" charset="-120"/>
            </a:endParaRPr>
          </a:p>
        </p:txBody>
      </p:sp>
      <p:sp>
        <p:nvSpPr>
          <p:cNvPr id="11" name="5">
            <a:extLst>
              <a:ext uri="{FF2B5EF4-FFF2-40B4-BE49-F238E27FC236}">
                <a16:creationId xmlns:a16="http://schemas.microsoft.com/office/drawing/2014/main" id="{A6DFCE51-295C-432E-1CC4-AD75D077F5D2}"/>
              </a:ext>
            </a:extLst>
          </p:cNvPr>
          <p:cNvSpPr/>
          <p:nvPr/>
        </p:nvSpPr>
        <p:spPr>
          <a:xfrm>
            <a:off x="7856237" y="5821138"/>
            <a:ext cx="3195767" cy="1220296"/>
          </a:xfrm>
          <a:prstGeom prst="rect">
            <a:avLst/>
          </a:prstGeom>
          <a:noFill/>
          <a:ln/>
        </p:spPr>
        <p:txBody>
          <a:bodyPr wrap="square" lIns="0" tIns="0" rIns="0" bIns="0" numCol="1" rtlCol="0" anchor="t"/>
          <a:lstStyle/>
          <a:p>
            <a:r>
              <a:rPr lang="ru-RU" sz="1200" dirty="0">
                <a:solidFill>
                  <a:srgbClr val="1E1E1E"/>
                </a:solidFill>
                <a:latin typeface="IngoStem" panose="020B0503020203020204" pitchFamily="34" charset="0"/>
                <a:ea typeface="IngoStem" panose="020B0503020203020204" pitchFamily="34" charset="0"/>
                <a:cs typeface="Montserrat Bold" pitchFamily="34" charset="-120"/>
              </a:rPr>
              <a:t>П</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ри</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добавлении</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нескольких</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ru-RU"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рисков</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применяется</a:t>
            </a:r>
            <a:r>
              <a:rPr lang="ru-RU"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скидка</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за</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 «</a:t>
            </a:r>
            <a:r>
              <a:rPr lang="en-US" sz="1200" dirty="0" err="1">
                <a:solidFill>
                  <a:srgbClr val="1E1E1E"/>
                </a:solidFill>
                <a:latin typeface="IngoStem" panose="020B0503020203020204" pitchFamily="34" charset="0"/>
                <a:ea typeface="IngoStem" panose="020B0503020203020204" pitchFamily="34" charset="0"/>
                <a:cs typeface="Montserrat Bold" pitchFamily="34" charset="-120"/>
              </a:rPr>
              <a:t>комплектность</a:t>
            </a:r>
            <a:r>
              <a:rPr lang="en-US" sz="1200" dirty="0">
                <a:solidFill>
                  <a:srgbClr val="1E1E1E"/>
                </a:solidFill>
                <a:latin typeface="IngoStem" panose="020B0503020203020204" pitchFamily="34" charset="0"/>
                <a:ea typeface="IngoStem" panose="020B0503020203020204" pitchFamily="34" charset="0"/>
                <a:cs typeface="Montserrat Bold" pitchFamily="34" charset="-120"/>
              </a:rPr>
              <a:t>»</a:t>
            </a:r>
            <a:endParaRPr lang="en-US" sz="1200" dirty="0">
              <a:latin typeface="IngoStem" panose="020B0503020203020204" pitchFamily="34" charset="0"/>
              <a:ea typeface="IngoStem" panose="020B0503020203020204" pitchFamily="34" charset="0"/>
            </a:endParaRPr>
          </a:p>
        </p:txBody>
      </p:sp>
    </p:spTree>
    <p:extLst>
      <p:ext uri="{BB962C8B-B14F-4D97-AF65-F5344CB8AC3E}">
        <p14:creationId xmlns:p14="http://schemas.microsoft.com/office/powerpoint/2010/main" val="233548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695F8-0AED-6C4A-D1C6-F73DC1EEE4CB}"/>
            </a:ext>
          </a:extLst>
        </p:cNvPr>
        <p:cNvGrpSpPr/>
        <p:nvPr/>
      </p:nvGrpSpPr>
      <p:grpSpPr>
        <a:xfrm>
          <a:off x="0" y="0"/>
          <a:ext cx="0" cy="0"/>
          <a:chOff x="0" y="0"/>
          <a:chExt cx="0" cy="0"/>
        </a:xfrm>
      </p:grpSpPr>
      <p:sp>
        <p:nvSpPr>
          <p:cNvPr id="12" name="Заголовок 2">
            <a:extLst>
              <a:ext uri="{FF2B5EF4-FFF2-40B4-BE49-F238E27FC236}">
                <a16:creationId xmlns:a16="http://schemas.microsoft.com/office/drawing/2014/main" id="{C26EF4E9-1AD6-590D-1954-2576D319A4F5}"/>
              </a:ext>
            </a:extLst>
          </p:cNvPr>
          <p:cNvSpPr txBox="1">
            <a:spLocks/>
          </p:cNvSpPr>
          <p:nvPr/>
        </p:nvSpPr>
        <p:spPr>
          <a:xfrm>
            <a:off x="635080" y="443091"/>
            <a:ext cx="9026279" cy="1009379"/>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defTabSz="457200">
              <a:lnSpc>
                <a:spcPts val="4000"/>
              </a:lnSpc>
              <a:defRPr/>
            </a:pPr>
            <a:r>
              <a:rPr lang="ru-RU" sz="3300" dirty="0"/>
              <a:t>Страхование риска отмены поездки (невыезд) за границу и по России</a:t>
            </a:r>
          </a:p>
        </p:txBody>
      </p:sp>
      <p:pic>
        <p:nvPicPr>
          <p:cNvPr id="2" name="Рисунок 1">
            <a:extLst>
              <a:ext uri="{FF2B5EF4-FFF2-40B4-BE49-F238E27FC236}">
                <a16:creationId xmlns:a16="http://schemas.microsoft.com/office/drawing/2014/main" id="{E2889768-F02C-AB22-398C-73708D2C80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86947" y="635364"/>
            <a:ext cx="1285528" cy="137123"/>
          </a:xfrm>
          <a:prstGeom prst="rect">
            <a:avLst/>
          </a:prstGeom>
        </p:spPr>
      </p:pic>
      <p:sp>
        <p:nvSpPr>
          <p:cNvPr id="35" name="Скругленный прямоугольник 34">
            <a:extLst>
              <a:ext uri="{FF2B5EF4-FFF2-40B4-BE49-F238E27FC236}">
                <a16:creationId xmlns:a16="http://schemas.microsoft.com/office/drawing/2014/main" id="{CD1DC80E-9048-B3B4-F5D5-AAE164073792}"/>
              </a:ext>
            </a:extLst>
          </p:cNvPr>
          <p:cNvSpPr/>
          <p:nvPr/>
        </p:nvSpPr>
        <p:spPr>
          <a:xfrm>
            <a:off x="635080" y="1819202"/>
            <a:ext cx="10937396" cy="4335311"/>
          </a:xfrm>
          <a:prstGeom prst="roundRect">
            <a:avLst>
              <a:gd name="adj" fmla="val 3666"/>
            </a:avLst>
          </a:prstGeom>
          <a:solidFill>
            <a:srgbClr val="DE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ru-RU" sz="900" dirty="0">
              <a:noFill/>
            </a:endParaRPr>
          </a:p>
        </p:txBody>
      </p:sp>
      <p:sp>
        <p:nvSpPr>
          <p:cNvPr id="36" name="Текст 3">
            <a:extLst>
              <a:ext uri="{FF2B5EF4-FFF2-40B4-BE49-F238E27FC236}">
                <a16:creationId xmlns:a16="http://schemas.microsoft.com/office/drawing/2014/main" id="{23A84EB5-F127-96F7-A214-1EC665D03A09}"/>
              </a:ext>
            </a:extLst>
          </p:cNvPr>
          <p:cNvSpPr txBox="1">
            <a:spLocks/>
          </p:cNvSpPr>
          <p:nvPr/>
        </p:nvSpPr>
        <p:spPr>
          <a:xfrm>
            <a:off x="865831" y="2171712"/>
            <a:ext cx="10335570" cy="3254319"/>
          </a:xfrm>
          <a:prstGeom prst="rect">
            <a:avLst/>
          </a:prstGeom>
        </p:spPr>
        <p:txBody>
          <a:bodyPr numCol="3"/>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Отмена, перенос начала поездки из-за стационарного лечения, травмы, смерти</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Отмена, перенос начала поездки из-за амбулаторного лечения</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Первичный отказ в визе</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Повторный отказ в визе</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Отказ в визе после начала поездки, несвоевременная выдача визы</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Досрочное возвращение из-за госпитализации</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Задержка возвращения из-за госпитализации</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Отмена, перенос начала поездки из-за карантинного заболевания (</a:t>
            </a:r>
            <a:r>
              <a:rPr lang="en" sz="900" dirty="0">
                <a:latin typeface="IngoStem" panose="020B0503020203020204" pitchFamily="34" charset="0"/>
                <a:ea typeface="IngoStem" panose="020B0503020203020204" pitchFamily="34" charset="0"/>
                <a:cs typeface="Trebuchet MS"/>
              </a:rPr>
              <a:t>COVID-19, </a:t>
            </a:r>
            <a:r>
              <a:rPr lang="ru-RU" sz="900" dirty="0">
                <a:latin typeface="IngoStem" panose="020B0503020203020204" pitchFamily="34" charset="0"/>
                <a:ea typeface="IngoStem" panose="020B0503020203020204" pitchFamily="34" charset="0"/>
                <a:cs typeface="Trebuchet MS"/>
              </a:rPr>
              <a:t>детские </a:t>
            </a:r>
            <a:r>
              <a:rPr lang="ru-RU" sz="900" dirty="0" err="1">
                <a:latin typeface="IngoStem" panose="020B0503020203020204" pitchFamily="34" charset="0"/>
                <a:ea typeface="IngoStem" panose="020B0503020203020204" pitchFamily="34" charset="0"/>
                <a:cs typeface="Trebuchet MS"/>
              </a:rPr>
              <a:t>инфекционнные</a:t>
            </a:r>
            <a:r>
              <a:rPr lang="ru-RU" sz="900" dirty="0">
                <a:latin typeface="IngoStem" panose="020B0503020203020204" pitchFamily="34" charset="0"/>
                <a:ea typeface="IngoStem" panose="020B0503020203020204" pitchFamily="34" charset="0"/>
                <a:cs typeface="Trebuchet MS"/>
              </a:rPr>
              <a:t> заболевания) </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Хищение, утрата документов</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Повреждение, утрата имущества</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Вызов в суд в качестве свидетеля, эксперта, переводчика</a:t>
            </a:r>
          </a:p>
          <a:p>
            <a:pPr>
              <a:lnSpc>
                <a:spcPct val="100000"/>
              </a:lnSpc>
              <a:buClr>
                <a:srgbClr val="0062D2"/>
              </a:buClr>
            </a:pPr>
            <a:r>
              <a:rPr lang="ru-RU" sz="900" dirty="0">
                <a:latin typeface="IngoStem" panose="020B0503020203020204" pitchFamily="34" charset="0"/>
                <a:ea typeface="IngoStem" panose="020B0503020203020204" pitchFamily="34" charset="0"/>
                <a:cs typeface="Trebuchet MS"/>
              </a:rPr>
              <a:t>Призыв на срочную военную службу, сборы</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Несоответствие условий проживания</a:t>
            </a:r>
          </a:p>
          <a:p>
            <a:pPr>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Отмена, перенос начала поездки по медицинским противопоказаниям, в т.ч. из-за помещения в карантин</a:t>
            </a:r>
          </a:p>
          <a:p>
            <a:pPr>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Задержка возвращения из-за амбулаторного лечения</a:t>
            </a:r>
          </a:p>
          <a:p>
            <a:pPr>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Задержка возвращения  по медицинским противопоказаниям, в т.ч. из-за помещения в карантин</a:t>
            </a:r>
          </a:p>
          <a:p>
            <a:pPr>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Отмена, задержка рейса по причине механических поломок, метеоусловий, обеспечения безопасности перевозки («Ковёр»)</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Опоздание на стыковку, пересадку по вине перевозчика</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Отсутствие свободных мест в самолете (</a:t>
            </a:r>
            <a:r>
              <a:rPr lang="en" sz="900" dirty="0">
                <a:highlight>
                  <a:srgbClr val="33C9FF"/>
                </a:highlight>
                <a:latin typeface="IngoStem" panose="020B0503020203020204" pitchFamily="34" charset="0"/>
                <a:ea typeface="IngoStem" panose="020B0503020203020204" pitchFamily="34" charset="0"/>
                <a:cs typeface="Trebuchet MS"/>
              </a:rPr>
              <a:t>overbooking)</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Временный судебный запрет на выезд из-за неуплаты штрафов, налогов</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Сокращение на работе</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ДТП, поломка транспортного средства</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Опоздание на рейс по причине дорожно-транспортной обстановки</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Досрочное возвращение для проведения плановой операции</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Отказ во въезде в страну назначения</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Задержка, утрата важного багажа</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Отмена, задержка рейса по причине изменения полетной программы</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Отмена, задержка рейса по причине чрезвычайной ситуации в аэропорту, на вокзале</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Отсутствие свободных мест в отеле (</a:t>
            </a:r>
            <a:r>
              <a:rPr lang="en" sz="900" dirty="0">
                <a:highlight>
                  <a:srgbClr val="33C9FF"/>
                </a:highlight>
                <a:latin typeface="IngoStem" panose="020B0503020203020204" pitchFamily="34" charset="0"/>
                <a:ea typeface="IngoStem" panose="020B0503020203020204" pitchFamily="34" charset="0"/>
                <a:cs typeface="Trebuchet MS"/>
              </a:rPr>
              <a:t>overbooking)</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Чрезвычайные ситуации, стихийные бедствия в стране назначения</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Запрет на выезд ребенка</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Задержание (арест, помещение под стражу) до выяснения обстоятельств</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Отзыв из отпуска</a:t>
            </a:r>
          </a:p>
          <a:p>
            <a:pPr marL="114300" lvl="1">
              <a:lnSpc>
                <a:spcPct val="100000"/>
              </a:lnSpc>
              <a:buClr>
                <a:srgbClr val="0062D2"/>
              </a:buClr>
            </a:pPr>
            <a:r>
              <a:rPr lang="ru-RU" sz="900" dirty="0">
                <a:highlight>
                  <a:srgbClr val="33C9FF"/>
                </a:highlight>
                <a:latin typeface="IngoStem" panose="020B0503020203020204" pitchFamily="34" charset="0"/>
                <a:ea typeface="IngoStem" panose="020B0503020203020204" pitchFamily="34" charset="0"/>
                <a:cs typeface="Trebuchet MS"/>
              </a:rPr>
              <a:t>Банкротство перевозчика</a:t>
            </a:r>
          </a:p>
          <a:p>
            <a:pPr marL="114300" lvl="1">
              <a:lnSpc>
                <a:spcPct val="100000"/>
              </a:lnSpc>
              <a:buClr>
                <a:srgbClr val="0062D2"/>
              </a:buClr>
            </a:pPr>
            <a:endParaRPr lang="ru-RU" sz="900" dirty="0">
              <a:latin typeface="IngoStem" panose="020B0503020203020204" pitchFamily="34" charset="0"/>
              <a:ea typeface="IngoStem" panose="020B0503020203020204" pitchFamily="34" charset="0"/>
              <a:cs typeface="Trebuchet MS"/>
            </a:endParaRPr>
          </a:p>
        </p:txBody>
      </p:sp>
      <p:sp>
        <p:nvSpPr>
          <p:cNvPr id="37" name="-">
            <a:extLst>
              <a:ext uri="{FF2B5EF4-FFF2-40B4-BE49-F238E27FC236}">
                <a16:creationId xmlns:a16="http://schemas.microsoft.com/office/drawing/2014/main" id="{D328214A-FEC5-68D9-A717-9DCD581A22FD}"/>
              </a:ext>
            </a:extLst>
          </p:cNvPr>
          <p:cNvSpPr/>
          <p:nvPr/>
        </p:nvSpPr>
        <p:spPr>
          <a:xfrm>
            <a:off x="931250" y="5654118"/>
            <a:ext cx="2133953" cy="241300"/>
          </a:xfrm>
          <a:prstGeom prst="rect">
            <a:avLst/>
          </a:prstGeom>
          <a:noFill/>
          <a:ln/>
        </p:spPr>
        <p:txBody>
          <a:bodyPr wrap="square" lIns="0" tIns="0" rIns="0" bIns="0" rtlCol="0" anchor="t"/>
          <a:lstStyle/>
          <a:p>
            <a:pPr>
              <a:lnSpc>
                <a:spcPct val="125000"/>
              </a:lnSpc>
            </a:pP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без Шенгена – 7,6%</a:t>
            </a:r>
          </a:p>
        </p:txBody>
      </p:sp>
      <p:sp>
        <p:nvSpPr>
          <p:cNvPr id="38" name="Text 16">
            <a:extLst>
              <a:ext uri="{FF2B5EF4-FFF2-40B4-BE49-F238E27FC236}">
                <a16:creationId xmlns:a16="http://schemas.microsoft.com/office/drawing/2014/main" id="{33471888-E4F5-B0EC-AA12-3FEBA5F1E506}"/>
              </a:ext>
            </a:extLst>
          </p:cNvPr>
          <p:cNvSpPr/>
          <p:nvPr/>
        </p:nvSpPr>
        <p:spPr>
          <a:xfrm>
            <a:off x="931250" y="5485307"/>
            <a:ext cx="1327150" cy="190500"/>
          </a:xfrm>
          <a:prstGeom prst="rect">
            <a:avLst/>
          </a:prstGeom>
          <a:noFill/>
          <a:ln/>
        </p:spPr>
        <p:txBody>
          <a:bodyPr wrap="square" lIns="0" tIns="0" rIns="0" bIns="0" rtlCol="0" anchor="ctr"/>
          <a:lstStyle/>
          <a:p>
            <a:pPr>
              <a:lnSpc>
                <a:spcPts val="1550"/>
              </a:lnSpc>
            </a:pPr>
            <a:r>
              <a:rPr lang="en-US" sz="1000" b="1" dirty="0">
                <a:solidFill>
                  <a:srgbClr val="000000"/>
                </a:solidFill>
                <a:latin typeface="IngoStem Medium" panose="020B0503020203020204" pitchFamily="34" charset="0"/>
                <a:ea typeface="IngoStem Medium" panose="020B0503020203020204" pitchFamily="34" charset="0"/>
                <a:cs typeface="Montserrat Bold" pitchFamily="34" charset="-120"/>
              </a:rPr>
              <a:t>Без франшизы</a:t>
            </a:r>
            <a:endParaRPr lang="en-US" sz="1000" b="1" dirty="0">
              <a:latin typeface="IngoStem Medium" panose="020B0503020203020204" pitchFamily="34" charset="0"/>
              <a:ea typeface="IngoStem Medium" panose="020B0503020203020204" pitchFamily="34" charset="0"/>
            </a:endParaRPr>
          </a:p>
        </p:txBody>
      </p:sp>
      <p:sp>
        <p:nvSpPr>
          <p:cNvPr id="39" name="-">
            <a:extLst>
              <a:ext uri="{FF2B5EF4-FFF2-40B4-BE49-F238E27FC236}">
                <a16:creationId xmlns:a16="http://schemas.microsoft.com/office/drawing/2014/main" id="{605B4460-4585-B314-90CA-4E12DCC49858}"/>
              </a:ext>
            </a:extLst>
          </p:cNvPr>
          <p:cNvSpPr/>
          <p:nvPr/>
        </p:nvSpPr>
        <p:spPr>
          <a:xfrm>
            <a:off x="4314913" y="5675807"/>
            <a:ext cx="2271552" cy="241300"/>
          </a:xfrm>
          <a:prstGeom prst="rect">
            <a:avLst/>
          </a:prstGeom>
          <a:noFill/>
          <a:ln/>
        </p:spPr>
        <p:txBody>
          <a:bodyPr wrap="square" lIns="0" tIns="0" rIns="0" bIns="0" rtlCol="0" anchor="t"/>
          <a:lstStyle/>
          <a:p>
            <a:pPr>
              <a:lnSpc>
                <a:spcPct val="125000"/>
              </a:lnSpc>
            </a:pP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без Шенгена – 6,5%</a:t>
            </a:r>
          </a:p>
        </p:txBody>
      </p:sp>
      <p:sp>
        <p:nvSpPr>
          <p:cNvPr id="40" name="15">
            <a:extLst>
              <a:ext uri="{FF2B5EF4-FFF2-40B4-BE49-F238E27FC236}">
                <a16:creationId xmlns:a16="http://schemas.microsoft.com/office/drawing/2014/main" id="{6950F242-24D7-79EB-A0D4-CDA28DFE2266}"/>
              </a:ext>
            </a:extLst>
          </p:cNvPr>
          <p:cNvSpPr/>
          <p:nvPr/>
        </p:nvSpPr>
        <p:spPr>
          <a:xfrm>
            <a:off x="4314913" y="5485307"/>
            <a:ext cx="1289050" cy="190500"/>
          </a:xfrm>
          <a:prstGeom prst="rect">
            <a:avLst/>
          </a:prstGeom>
          <a:noFill/>
          <a:ln/>
        </p:spPr>
        <p:txBody>
          <a:bodyPr wrap="square" lIns="0" tIns="0" rIns="0" bIns="0" rtlCol="0" anchor="ctr"/>
          <a:lstStyle/>
          <a:p>
            <a:pPr>
              <a:lnSpc>
                <a:spcPts val="1550"/>
              </a:lnSpc>
            </a:pPr>
            <a:r>
              <a:rPr lang="en-US" sz="1000" b="1" dirty="0">
                <a:solidFill>
                  <a:srgbClr val="000000"/>
                </a:solidFill>
                <a:latin typeface="IngoStem Medium" panose="020B0503020203020204" pitchFamily="34" charset="0"/>
                <a:ea typeface="IngoStem Medium" panose="020B0503020203020204" pitchFamily="34" charset="0"/>
                <a:cs typeface="Montserrat Bold" pitchFamily="34" charset="-120"/>
              </a:rPr>
              <a:t>Франшиза 15%</a:t>
            </a:r>
            <a:endParaRPr lang="en-US" sz="1000" b="1" dirty="0">
              <a:latin typeface="IngoStem Medium" panose="020B0503020203020204" pitchFamily="34" charset="0"/>
              <a:ea typeface="IngoStem Medium" panose="020B0503020203020204" pitchFamily="34" charset="0"/>
            </a:endParaRPr>
          </a:p>
        </p:txBody>
      </p:sp>
      <p:sp>
        <p:nvSpPr>
          <p:cNvPr id="41" name="-">
            <a:extLst>
              <a:ext uri="{FF2B5EF4-FFF2-40B4-BE49-F238E27FC236}">
                <a16:creationId xmlns:a16="http://schemas.microsoft.com/office/drawing/2014/main" id="{C5790043-D6AE-C3B7-0CB2-DBBF5F7D4257}"/>
              </a:ext>
            </a:extLst>
          </p:cNvPr>
          <p:cNvSpPr/>
          <p:nvPr/>
        </p:nvSpPr>
        <p:spPr>
          <a:xfrm>
            <a:off x="931250" y="5809881"/>
            <a:ext cx="2133953" cy="241300"/>
          </a:xfrm>
          <a:prstGeom prst="rect">
            <a:avLst/>
          </a:prstGeom>
          <a:noFill/>
          <a:ln/>
        </p:spPr>
        <p:txBody>
          <a:bodyPr wrap="square" lIns="0" tIns="0" rIns="0" bIns="0" rtlCol="0" anchor="t"/>
          <a:lstStyle/>
          <a:p>
            <a:pPr>
              <a:lnSpc>
                <a:spcPct val="125000"/>
              </a:lnSpc>
            </a:pPr>
            <a:r>
              <a:rPr lang="en-US" sz="10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Стоимость</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en-US" sz="1000" b="1" dirty="0" err="1">
                <a:solidFill>
                  <a:srgbClr val="0062D2"/>
                </a:solidFill>
                <a:latin typeface="IngoStem Medium" panose="020B0503020203020204" pitchFamily="34" charset="0"/>
                <a:ea typeface="IngoStem Medium" panose="020B0503020203020204" pitchFamily="34" charset="0"/>
                <a:cs typeface="Montserrat Bold" pitchFamily="34" charset="-120"/>
              </a:rPr>
              <a:t>с</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en-US" sz="1000" b="1" dirty="0" err="1">
                <a:solidFill>
                  <a:srgbClr val="0062D2"/>
                </a:solidFill>
                <a:latin typeface="IngoStem Medium" panose="020B0503020203020204" pitchFamily="34" charset="0"/>
                <a:ea typeface="IngoStem Medium" panose="020B0503020203020204" pitchFamily="34" charset="0"/>
                <a:cs typeface="Montserrat Bold" pitchFamily="34" charset="-120"/>
              </a:rPr>
              <a:t>Шенгеном</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 –</a:t>
            </a: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 8,6</a:t>
            </a:r>
            <a:r>
              <a:rPr lang="en-US" sz="1000" b="1" dirty="0">
                <a:solidFill>
                  <a:srgbClr val="0062D2"/>
                </a:solidFill>
                <a:latin typeface="IngoStem Medium" panose="020B0503020203020204" pitchFamily="34" charset="0"/>
                <a:ea typeface="IngoStem Medium" panose="020B0503020203020204" pitchFamily="34" charset="0"/>
                <a:cs typeface="Montserrat Bold" pitchFamily="34" charset="-120"/>
              </a:rPr>
              <a:t>%</a:t>
            </a:r>
            <a:endParaRPr lang="en-US" sz="1000" b="1" dirty="0">
              <a:latin typeface="IngoStem Medium" panose="020B0503020203020204" pitchFamily="34" charset="0"/>
              <a:ea typeface="IngoStem Medium" panose="020B0503020203020204" pitchFamily="34" charset="0"/>
            </a:endParaRPr>
          </a:p>
        </p:txBody>
      </p:sp>
      <p:sp>
        <p:nvSpPr>
          <p:cNvPr id="42" name="-">
            <a:extLst>
              <a:ext uri="{FF2B5EF4-FFF2-40B4-BE49-F238E27FC236}">
                <a16:creationId xmlns:a16="http://schemas.microsoft.com/office/drawing/2014/main" id="{A2E70634-E8F2-FB0A-30C6-B5705CD8B7E8}"/>
              </a:ext>
            </a:extLst>
          </p:cNvPr>
          <p:cNvSpPr/>
          <p:nvPr/>
        </p:nvSpPr>
        <p:spPr>
          <a:xfrm>
            <a:off x="4314913" y="5853937"/>
            <a:ext cx="2271552" cy="241300"/>
          </a:xfrm>
          <a:prstGeom prst="rect">
            <a:avLst/>
          </a:prstGeom>
          <a:noFill/>
          <a:ln/>
        </p:spPr>
        <p:txBody>
          <a:bodyPr wrap="square" lIns="0" tIns="0" rIns="0" bIns="0" rtlCol="0" anchor="t"/>
          <a:lstStyle/>
          <a:p>
            <a:pPr>
              <a:lnSpc>
                <a:spcPct val="125000"/>
              </a:lnSpc>
            </a:pPr>
            <a:r>
              <a:rPr lang="ru-RU" sz="1000" b="1" dirty="0">
                <a:solidFill>
                  <a:srgbClr val="0062D2"/>
                </a:solidFill>
                <a:latin typeface="IngoStem Medium" panose="020B0503020203020204" pitchFamily="34" charset="0"/>
                <a:ea typeface="IngoStem Medium" panose="020B0503020203020204" pitchFamily="34" charset="0"/>
                <a:cs typeface="Montserrat Bold" pitchFamily="34" charset="-120"/>
              </a:rPr>
              <a:t>Стоимость с Шенгеном – 7,3%</a:t>
            </a:r>
          </a:p>
        </p:txBody>
      </p:sp>
      <p:sp>
        <p:nvSpPr>
          <p:cNvPr id="3" name="Заголовок 2">
            <a:extLst>
              <a:ext uri="{FF2B5EF4-FFF2-40B4-BE49-F238E27FC236}">
                <a16:creationId xmlns:a16="http://schemas.microsoft.com/office/drawing/2014/main" id="{CD50C064-8F27-B4D7-A530-DADBE1515AFA}"/>
              </a:ext>
            </a:extLst>
          </p:cNvPr>
          <p:cNvSpPr txBox="1">
            <a:spLocks/>
          </p:cNvSpPr>
          <p:nvPr/>
        </p:nvSpPr>
        <p:spPr>
          <a:xfrm>
            <a:off x="865831" y="1902748"/>
            <a:ext cx="2199371" cy="246221"/>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a:lnSpc>
                <a:spcPct val="100000"/>
              </a:lnSpc>
            </a:pPr>
            <a:r>
              <a:rPr lang="en-US" sz="1600" dirty="0">
                <a:latin typeface="IngoStem Bold" panose="020B0503020203020204" pitchFamily="34" charset="0"/>
                <a:ea typeface="IngoStem Bold" panose="020B0503020203020204" pitchFamily="34" charset="0"/>
              </a:rPr>
              <a:t>«</a:t>
            </a:r>
            <a:r>
              <a:rPr lang="en-US" sz="1600" dirty="0" err="1">
                <a:latin typeface="IngoStem Bold" panose="020B0503020203020204" pitchFamily="34" charset="0"/>
                <a:ea typeface="IngoStem Bold" panose="020B0503020203020204" pitchFamily="34" charset="0"/>
              </a:rPr>
              <a:t>Прив</a:t>
            </a:r>
            <a:r>
              <a:rPr lang="ru-RU" sz="1600" dirty="0">
                <a:latin typeface="IngoStem Bold" panose="020B0503020203020204" pitchFamily="34" charset="0"/>
                <a:ea typeface="IngoStem Bold" panose="020B0503020203020204" pitchFamily="34" charset="0"/>
              </a:rPr>
              <a:t>и</a:t>
            </a:r>
            <a:r>
              <a:rPr lang="en-US" sz="1600" dirty="0" err="1">
                <a:latin typeface="IngoStem Bold" panose="020B0503020203020204" pitchFamily="34" charset="0"/>
                <a:ea typeface="IngoStem Bold" panose="020B0503020203020204" pitchFamily="34" charset="0"/>
              </a:rPr>
              <a:t>легия</a:t>
            </a:r>
            <a:r>
              <a:rPr lang="en-US" sz="1600" dirty="0">
                <a:latin typeface="IngoStem Bold" panose="020B0503020203020204" pitchFamily="34" charset="0"/>
                <a:ea typeface="IngoStem Bold" panose="020B0503020203020204" pitchFamily="34" charset="0"/>
              </a:rPr>
              <a:t>»</a:t>
            </a:r>
          </a:p>
        </p:txBody>
      </p:sp>
      <p:sp>
        <p:nvSpPr>
          <p:cNvPr id="4" name="Текст 19">
            <a:extLst>
              <a:ext uri="{FF2B5EF4-FFF2-40B4-BE49-F238E27FC236}">
                <a16:creationId xmlns:a16="http://schemas.microsoft.com/office/drawing/2014/main" id="{566DF01D-7BAE-4043-B0F0-9E92B9F00DF5}"/>
              </a:ext>
            </a:extLst>
          </p:cNvPr>
          <p:cNvSpPr txBox="1">
            <a:spLocks/>
          </p:cNvSpPr>
          <p:nvPr/>
        </p:nvSpPr>
        <p:spPr>
          <a:xfrm>
            <a:off x="635078" y="1521629"/>
            <a:ext cx="8713874" cy="286232"/>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400" dirty="0"/>
              <a:t>Предустановленные программы страхования отмены поездки:</a:t>
            </a:r>
          </a:p>
        </p:txBody>
      </p:sp>
    </p:spTree>
    <p:extLst>
      <p:ext uri="{BB962C8B-B14F-4D97-AF65-F5344CB8AC3E}">
        <p14:creationId xmlns:p14="http://schemas.microsoft.com/office/powerpoint/2010/main" val="3293210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38">
            <a:extLst>
              <a:ext uri="{FF2B5EF4-FFF2-40B4-BE49-F238E27FC236}">
                <a16:creationId xmlns:a16="http://schemas.microsoft.com/office/drawing/2014/main" id="{A3C24F8C-0F49-5182-CF50-031AF33A6BAC}"/>
              </a:ext>
            </a:extLst>
          </p:cNvPr>
          <p:cNvSpPr txBox="1">
            <a:spLocks/>
          </p:cNvSpPr>
          <p:nvPr/>
        </p:nvSpPr>
        <p:spPr>
          <a:xfrm>
            <a:off x="941498" y="2497616"/>
            <a:ext cx="5154502" cy="1179623"/>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cs typeface="Trebuchet MS"/>
              </a:rPr>
              <a:t>Смерть, травма, пребывание на стационарном лечении </a:t>
            </a:r>
            <a:r>
              <a:rPr lang="ru-RU" sz="1400" b="0" dirty="0">
                <a:latin typeface="IngoStem" panose="020B0503020203020204" pitchFamily="34" charset="0"/>
                <a:ea typeface="IngoStem" panose="020B0503020203020204" pitchFamily="34" charset="0"/>
                <a:cs typeface="Trebuchet MS"/>
              </a:rPr>
              <a:t>(застрахованного, или его супруги(-а), или их близких родственников, или компаньонов)</a:t>
            </a:r>
            <a:endParaRPr lang="ru-RU" sz="1400" b="0" dirty="0">
              <a:latin typeface="IngoStem" panose="020B0503020203020204" pitchFamily="34" charset="0"/>
              <a:ea typeface="IngoStem" panose="020B0503020203020204" pitchFamily="34" charset="0"/>
            </a:endParaRPr>
          </a:p>
        </p:txBody>
      </p:sp>
      <p:sp>
        <p:nvSpPr>
          <p:cNvPr id="20" name="Текст 138">
            <a:extLst>
              <a:ext uri="{FF2B5EF4-FFF2-40B4-BE49-F238E27FC236}">
                <a16:creationId xmlns:a16="http://schemas.microsoft.com/office/drawing/2014/main" id="{21FD0DE6-FE81-7F0A-E75D-3A9BAD8AA076}"/>
              </a:ext>
            </a:extLst>
          </p:cNvPr>
          <p:cNvSpPr txBox="1">
            <a:spLocks/>
          </p:cNvSpPr>
          <p:nvPr/>
        </p:nvSpPr>
        <p:spPr>
          <a:xfrm>
            <a:off x="933919" y="3573385"/>
            <a:ext cx="5212560" cy="1783282"/>
          </a:xfrm>
          <a:prstGeom prst="rect">
            <a:avLst/>
          </a:prstGeom>
        </p:spPr>
        <p:txBody>
          <a:bodyPr lIns="270000" tIns="72000" rIns="0" bIns="12600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a:latin typeface="IngoStem" panose="020B0503020203020204" pitchFamily="34" charset="0"/>
                <a:ea typeface="IngoStem" panose="020B0503020203020204" pitchFamily="34" charset="0"/>
                <a:cs typeface="Trebuchet MS"/>
              </a:rPr>
              <a:t>Пребывание на амбулаторном лечении </a:t>
            </a:r>
            <a:r>
              <a:rPr lang="ru-RU" sz="1400" b="0">
                <a:latin typeface="IngoStem" panose="020B0503020203020204" pitchFamily="34" charset="0"/>
                <a:ea typeface="IngoStem" panose="020B0503020203020204" pitchFamily="34" charset="0"/>
                <a:cs typeface="Trebuchet MS"/>
              </a:rPr>
              <a:t>(застрахованного, или его супруги(-а), или их близких родственников, или компаньонов)</a:t>
            </a:r>
            <a:endParaRPr lang="ru-RU" sz="1600" b="0">
              <a:latin typeface="IngoStem" panose="020B0503020203020204" pitchFamily="34" charset="0"/>
              <a:ea typeface="IngoStem" panose="020B0503020203020204" pitchFamily="34" charset="0"/>
            </a:endParaRPr>
          </a:p>
          <a:p>
            <a:pPr>
              <a:lnSpc>
                <a:spcPct val="100000"/>
              </a:lnSpc>
            </a:pPr>
            <a:endParaRPr lang="ru-RU" sz="1400">
              <a:latin typeface="IngoStem" panose="020B0503020203020204" pitchFamily="34" charset="0"/>
              <a:ea typeface="IngoStem" panose="020B0503020203020204" pitchFamily="34" charset="0"/>
              <a:cs typeface="Trebuchet MS"/>
            </a:endParaRPr>
          </a:p>
          <a:p>
            <a:pPr>
              <a:lnSpc>
                <a:spcPct val="100000"/>
              </a:lnSpc>
            </a:pPr>
            <a:endParaRPr lang="ru-RU" sz="1400">
              <a:latin typeface="IngoStem" panose="020B0503020203020204" pitchFamily="34" charset="0"/>
              <a:ea typeface="IngoStem" panose="020B0503020203020204" pitchFamily="34" charset="0"/>
              <a:cs typeface="Trebuchet MS"/>
            </a:endParaRPr>
          </a:p>
          <a:p>
            <a:pPr>
              <a:lnSpc>
                <a:spcPct val="100000"/>
              </a:lnSpc>
            </a:pPr>
            <a:r>
              <a:rPr lang="ru-RU" sz="1400">
                <a:latin typeface="IngoStem" panose="020B0503020203020204" pitchFamily="34" charset="0"/>
                <a:ea typeface="IngoStem" panose="020B0503020203020204" pitchFamily="34" charset="0"/>
                <a:cs typeface="Trebuchet MS"/>
              </a:rPr>
              <a:t>Призыв</a:t>
            </a:r>
            <a:r>
              <a:rPr lang="ru-RU" sz="1400" b="0">
                <a:latin typeface="IngoStem" panose="020B0503020203020204" pitchFamily="34" charset="0"/>
                <a:ea typeface="IngoStem" panose="020B0503020203020204" pitchFamily="34" charset="0"/>
                <a:cs typeface="Trebuchet MS"/>
              </a:rPr>
              <a:t> застрахованного на срочную военную службу или военные сборы</a:t>
            </a:r>
          </a:p>
          <a:p>
            <a:pPr>
              <a:lnSpc>
                <a:spcPct val="100000"/>
              </a:lnSpc>
            </a:pPr>
            <a:endParaRPr lang="ru-RU" sz="1400" b="0" dirty="0">
              <a:latin typeface="IngoStem" panose="020B0503020203020204" pitchFamily="34" charset="0"/>
              <a:ea typeface="IngoStem" panose="020B0503020203020204" pitchFamily="34" charset="0"/>
              <a:cs typeface="Trebuchet MS"/>
            </a:endParaRPr>
          </a:p>
        </p:txBody>
      </p:sp>
      <p:sp>
        <p:nvSpPr>
          <p:cNvPr id="24" name="Текст 138">
            <a:extLst>
              <a:ext uri="{FF2B5EF4-FFF2-40B4-BE49-F238E27FC236}">
                <a16:creationId xmlns:a16="http://schemas.microsoft.com/office/drawing/2014/main" id="{E8D2FE39-EAFB-3391-3FD6-4F783E0D776B}"/>
              </a:ext>
            </a:extLst>
          </p:cNvPr>
          <p:cNvSpPr txBox="1">
            <a:spLocks/>
          </p:cNvSpPr>
          <p:nvPr/>
        </p:nvSpPr>
        <p:spPr>
          <a:xfrm>
            <a:off x="941496" y="5356667"/>
            <a:ext cx="5154504" cy="1180294"/>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cs typeface="Trebuchet MS"/>
              </a:rPr>
              <a:t>Судебное разбирательство, </a:t>
            </a:r>
            <a:r>
              <a:rPr lang="ru-RU" sz="1400" b="0" dirty="0">
                <a:latin typeface="IngoStem" panose="020B0503020203020204" pitchFamily="34" charset="0"/>
                <a:ea typeface="IngoStem" panose="020B0503020203020204" pitchFamily="34" charset="0"/>
                <a:cs typeface="Trebuchet MS"/>
              </a:rPr>
              <a:t>приходящееся на период страхования (судебный акт должен быть принят после вступления договора страхования в силу)</a:t>
            </a:r>
          </a:p>
        </p:txBody>
      </p:sp>
      <p:sp>
        <p:nvSpPr>
          <p:cNvPr id="26" name="Текст 138">
            <a:extLst>
              <a:ext uri="{FF2B5EF4-FFF2-40B4-BE49-F238E27FC236}">
                <a16:creationId xmlns:a16="http://schemas.microsoft.com/office/drawing/2014/main" id="{A551CB88-C728-6F43-A4ED-9C8840158773}"/>
              </a:ext>
            </a:extLst>
          </p:cNvPr>
          <p:cNvSpPr txBox="1">
            <a:spLocks/>
          </p:cNvSpPr>
          <p:nvPr/>
        </p:nvSpPr>
        <p:spPr>
          <a:xfrm>
            <a:off x="6866046" y="2497616"/>
            <a:ext cx="4934069" cy="3678332"/>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cs typeface="Trebuchet MS"/>
              </a:rPr>
              <a:t>Первичный отказ в визе </a:t>
            </a:r>
            <a:r>
              <a:rPr lang="ru-RU" sz="1400" b="0" dirty="0">
                <a:latin typeface="IngoStem" panose="020B0503020203020204" pitchFamily="34" charset="0"/>
                <a:ea typeface="IngoStem" panose="020B0503020203020204" pitchFamily="34" charset="0"/>
                <a:cs typeface="Trebuchet MS"/>
              </a:rPr>
              <a:t>до начала поездки (в отношении застрахованного, или выезжающих с ним супруги(-а), или их несовершеннолетних детей, или компаньонов)</a:t>
            </a:r>
          </a:p>
          <a:p>
            <a:pPr>
              <a:lnSpc>
                <a:spcPct val="100000"/>
              </a:lnSpc>
              <a:spcBef>
                <a:spcPts val="0"/>
              </a:spcBef>
            </a:pPr>
            <a:r>
              <a:rPr lang="ru-RU" sz="1000" b="0" dirty="0">
                <a:solidFill>
                  <a:srgbClr val="0062D2"/>
                </a:solidFill>
                <a:latin typeface="IngoStem" panose="020B0503020203020204" pitchFamily="34" charset="0"/>
                <a:ea typeface="IngoStem" panose="020B0503020203020204" pitchFamily="34" charset="0"/>
              </a:rPr>
              <a:t>(документы для оформления визы должны быть корректно оформлены и поданы в соответствии с порядком и в сроки, установленные консульством)</a:t>
            </a:r>
          </a:p>
          <a:p>
            <a:pPr>
              <a:lnSpc>
                <a:spcPct val="100000"/>
              </a:lnSpc>
            </a:pPr>
            <a:endParaRPr lang="ru-RU" sz="1600" b="0" dirty="0">
              <a:latin typeface="IngoStem" panose="020B0503020203020204" pitchFamily="34" charset="0"/>
              <a:ea typeface="IngoStem" panose="020B0503020203020204" pitchFamily="34" charset="0"/>
            </a:endParaRPr>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474425"/>
            <a:ext cx="8713874" cy="5355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t>Возмещаются расходы, возникшие вследствие отмены поездки или изменения сроков пребывания в поездке за границу или по России. </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400" y="487683"/>
            <a:ext cx="8557586" cy="1015663"/>
          </a:xfrm>
        </p:spPr>
        <p:txBody>
          <a:bodyPr/>
          <a:lstStyle/>
          <a:p>
            <a:pPr>
              <a:lnSpc>
                <a:spcPct val="100000"/>
              </a:lnSpc>
            </a:pPr>
            <a:r>
              <a:rPr lang="ru-RU" sz="3300" dirty="0"/>
              <a:t>Страхование риска отмены поездки (невыезд) за границу и по России</a:t>
            </a:r>
          </a:p>
        </p:txBody>
      </p:sp>
      <p:sp>
        <p:nvSpPr>
          <p:cNvPr id="10" name="Текст 19">
            <a:extLst>
              <a:ext uri="{FF2B5EF4-FFF2-40B4-BE49-F238E27FC236}">
                <a16:creationId xmlns:a16="http://schemas.microsoft.com/office/drawing/2014/main" id="{8D86F92B-E9A2-F696-B9AA-7A6A89B7A151}"/>
              </a:ext>
            </a:extLst>
          </p:cNvPr>
          <p:cNvSpPr txBox="1">
            <a:spLocks/>
          </p:cNvSpPr>
          <p:nvPr/>
        </p:nvSpPr>
        <p:spPr>
          <a:xfrm>
            <a:off x="635079" y="2055161"/>
            <a:ext cx="9245091" cy="4801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355600" algn="l"/>
              </a:tabLst>
            </a:pPr>
            <a:r>
              <a:rPr lang="ru-RU" sz="1400" dirty="0">
                <a:solidFill>
                  <a:srgbClr val="0062D2"/>
                </a:solidFill>
              </a:rPr>
              <a:t>Какие ситуации могут быть застрахованы:</a:t>
            </a:r>
            <a:r>
              <a:rPr lang="ru-RU" sz="1400" dirty="0">
                <a:solidFill>
                  <a:srgbClr val="0062D2"/>
                </a:solidFill>
                <a:highlight>
                  <a:srgbClr val="33C9FF"/>
                </a:highlight>
              </a:rPr>
              <a:t> </a:t>
            </a:r>
            <a:br>
              <a:rPr lang="ru-RU" sz="1400" dirty="0">
                <a:solidFill>
                  <a:srgbClr val="0062D2"/>
                </a:solidFill>
                <a:highlight>
                  <a:srgbClr val="33C9FF"/>
                </a:highlight>
              </a:rPr>
            </a:br>
            <a:r>
              <a:rPr lang="ru-RU" sz="1400" dirty="0">
                <a:solidFill>
                  <a:srgbClr val="0062D2"/>
                </a:solidFill>
              </a:rPr>
              <a:t>отмена или задержка начала поездки (переноса даты выезда на более позднюю) по причинам:</a:t>
            </a:r>
            <a:r>
              <a:rPr lang="ru-RU" sz="1200" dirty="0">
                <a:solidFill>
                  <a:srgbClr val="0062D2"/>
                </a:solidFill>
              </a:rPr>
              <a:t> </a:t>
            </a:r>
          </a:p>
        </p:txBody>
      </p:sp>
      <p:sp>
        <p:nvSpPr>
          <p:cNvPr id="16" name="Текст 138">
            <a:extLst>
              <a:ext uri="{FF2B5EF4-FFF2-40B4-BE49-F238E27FC236}">
                <a16:creationId xmlns:a16="http://schemas.microsoft.com/office/drawing/2014/main" id="{5712DEEE-2DBF-2EB3-77AA-087C6633E32A}"/>
              </a:ext>
            </a:extLst>
          </p:cNvPr>
          <p:cNvSpPr txBox="1">
            <a:spLocks/>
          </p:cNvSpPr>
          <p:nvPr/>
        </p:nvSpPr>
        <p:spPr>
          <a:xfrm>
            <a:off x="6853566" y="4016331"/>
            <a:ext cx="5024109" cy="1526791"/>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cs typeface="Trebuchet MS"/>
              </a:rPr>
              <a:t>Повторный отказ в визе </a:t>
            </a:r>
            <a:r>
              <a:rPr lang="ru-RU" sz="1400" b="0" dirty="0">
                <a:latin typeface="IngoStem" panose="020B0503020203020204" pitchFamily="34" charset="0"/>
                <a:ea typeface="IngoStem" panose="020B0503020203020204" pitchFamily="34" charset="0"/>
                <a:cs typeface="Trebuchet MS"/>
              </a:rPr>
              <a:t>(в отношении застрахованного, или выезжающих с ним супруги(-а), или их несовершеннолетних детей, </a:t>
            </a:r>
            <a:r>
              <a:rPr lang="ru-RU" sz="1400" b="0">
                <a:latin typeface="IngoStem" panose="020B0503020203020204" pitchFamily="34" charset="0"/>
                <a:ea typeface="IngoStem" panose="020B0503020203020204" pitchFamily="34" charset="0"/>
                <a:cs typeface="Trebuchet MS"/>
              </a:rPr>
              <a:t>или компаньонов</a:t>
            </a:r>
            <a:r>
              <a:rPr lang="ru-RU" sz="1400" b="0" dirty="0">
                <a:latin typeface="IngoStem" panose="020B0503020203020204" pitchFamily="34" charset="0"/>
                <a:ea typeface="IngoStem" panose="020B0503020203020204" pitchFamily="34" charset="0"/>
                <a:cs typeface="Trebuchet MS"/>
              </a:rPr>
              <a:t>)</a:t>
            </a:r>
          </a:p>
          <a:p>
            <a:pPr>
              <a:lnSpc>
                <a:spcPct val="100000"/>
              </a:lnSpc>
              <a:spcBef>
                <a:spcPts val="0"/>
              </a:spcBef>
            </a:pPr>
            <a:r>
              <a:rPr lang="ru-RU" sz="1100" b="0" dirty="0">
                <a:solidFill>
                  <a:srgbClr val="0062D2"/>
                </a:solidFill>
                <a:latin typeface="IngoStem" panose="020B0503020203020204" pitchFamily="34" charset="0"/>
                <a:ea typeface="IngoStem" panose="020B0503020203020204" pitchFamily="34" charset="0"/>
              </a:rPr>
              <a:t>(документы для оформления визы должны быть корректно оформлены и поданы в соответствии с порядком и в сроки, установленные консульством)</a:t>
            </a:r>
          </a:p>
        </p:txBody>
      </p:sp>
      <p:sp>
        <p:nvSpPr>
          <p:cNvPr id="18" name="Текст 138">
            <a:extLst>
              <a:ext uri="{FF2B5EF4-FFF2-40B4-BE49-F238E27FC236}">
                <a16:creationId xmlns:a16="http://schemas.microsoft.com/office/drawing/2014/main" id="{3F1D29E8-CCF1-E10B-9E9D-AE3E1BA30454}"/>
              </a:ext>
            </a:extLst>
          </p:cNvPr>
          <p:cNvSpPr txBox="1">
            <a:spLocks/>
          </p:cNvSpPr>
          <p:nvPr/>
        </p:nvSpPr>
        <p:spPr>
          <a:xfrm>
            <a:off x="6853565" y="5429240"/>
            <a:ext cx="5024109" cy="495598"/>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400">
                <a:latin typeface="IngoStem" panose="020B0503020203020204" pitchFamily="34" charset="0"/>
                <a:ea typeface="IngoStem" panose="020B0503020203020204" pitchFamily="34" charset="0"/>
              </a:rPr>
              <a:t>Задержание</a:t>
            </a:r>
            <a:r>
              <a:rPr lang="ru-RU" sz="1400" b="0">
                <a:latin typeface="IngoStem" panose="020B0503020203020204" pitchFamily="34" charset="0"/>
                <a:ea typeface="IngoStem" panose="020B0503020203020204" pitchFamily="34" charset="0"/>
              </a:rPr>
              <a:t> (административное, помещением под стражу) </a:t>
            </a:r>
            <a:r>
              <a:rPr lang="ru-RU" sz="1400">
                <a:latin typeface="IngoStem" panose="020B0503020203020204" pitchFamily="34" charset="0"/>
                <a:ea typeface="IngoStem" panose="020B0503020203020204" pitchFamily="34" charset="0"/>
              </a:rPr>
              <a:t>до выяснения обстоятельств</a:t>
            </a:r>
            <a:endParaRPr lang="ru-RU" sz="1400" b="0" dirty="0">
              <a:latin typeface="IngoStem" panose="020B0503020203020204" pitchFamily="34" charset="0"/>
              <a:ea typeface="IngoStem" panose="020B0503020203020204" pitchFamily="34" charset="0"/>
              <a:cs typeface="Trebuchet MS"/>
            </a:endParaRPr>
          </a:p>
        </p:txBody>
      </p:sp>
      <p:pic>
        <p:nvPicPr>
          <p:cNvPr id="33" name="Рисунок 32">
            <a:extLst>
              <a:ext uri="{FF2B5EF4-FFF2-40B4-BE49-F238E27FC236}">
                <a16:creationId xmlns:a16="http://schemas.microsoft.com/office/drawing/2014/main" id="{27782403-CC93-C77B-29E4-9025DE830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2973" y="2588002"/>
            <a:ext cx="414864" cy="346073"/>
          </a:xfrm>
          <a:prstGeom prst="rect">
            <a:avLst/>
          </a:prstGeom>
        </p:spPr>
      </p:pic>
      <p:pic>
        <p:nvPicPr>
          <p:cNvPr id="34" name="Рисунок 33">
            <a:extLst>
              <a:ext uri="{FF2B5EF4-FFF2-40B4-BE49-F238E27FC236}">
                <a16:creationId xmlns:a16="http://schemas.microsoft.com/office/drawing/2014/main" id="{EFBF25AA-6B6C-C950-C0D3-5B9DDB0288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253" y="3657189"/>
            <a:ext cx="414864" cy="346073"/>
          </a:xfrm>
          <a:prstGeom prst="rect">
            <a:avLst/>
          </a:prstGeom>
        </p:spPr>
      </p:pic>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12" y="5429240"/>
            <a:ext cx="414864" cy="346073"/>
          </a:xfrm>
          <a:prstGeom prst="rect">
            <a:avLst/>
          </a:prstGeom>
        </p:spPr>
      </p:pic>
      <p:pic>
        <p:nvPicPr>
          <p:cNvPr id="36" name="Рисунок 35">
            <a:extLst>
              <a:ext uri="{FF2B5EF4-FFF2-40B4-BE49-F238E27FC236}">
                <a16:creationId xmlns:a16="http://schemas.microsoft.com/office/drawing/2014/main" id="{C3FA8F73-7B5B-91CC-D597-B0AE447ED0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262" y="2579012"/>
            <a:ext cx="414864" cy="346073"/>
          </a:xfrm>
          <a:prstGeom prst="rect">
            <a:avLst/>
          </a:prstGeom>
        </p:spPr>
      </p:pic>
      <p:pic>
        <p:nvPicPr>
          <p:cNvPr id="37" name="Рисунок 36">
            <a:extLst>
              <a:ext uri="{FF2B5EF4-FFF2-40B4-BE49-F238E27FC236}">
                <a16:creationId xmlns:a16="http://schemas.microsoft.com/office/drawing/2014/main" id="{E31F0931-4727-E5CB-A484-BB9EFFDB0E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262" y="4122488"/>
            <a:ext cx="414864" cy="346073"/>
          </a:xfrm>
          <a:prstGeom prst="rect">
            <a:avLst/>
          </a:prstGeom>
        </p:spPr>
      </p:pic>
      <p:pic>
        <p:nvPicPr>
          <p:cNvPr id="38" name="Рисунок 37">
            <a:extLst>
              <a:ext uri="{FF2B5EF4-FFF2-40B4-BE49-F238E27FC236}">
                <a16:creationId xmlns:a16="http://schemas.microsoft.com/office/drawing/2014/main" id="{55D0C7E9-9C48-24AF-B8C8-B5672E4B6C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262" y="5511838"/>
            <a:ext cx="414864" cy="346073"/>
          </a:xfrm>
          <a:prstGeom prst="rect">
            <a:avLst/>
          </a:prstGeom>
        </p:spPr>
      </p:pic>
      <p:sp>
        <p:nvSpPr>
          <p:cNvPr id="2" name="Прямоугольник 1">
            <a:extLst>
              <a:ext uri="{FF2B5EF4-FFF2-40B4-BE49-F238E27FC236}">
                <a16:creationId xmlns:a16="http://schemas.microsoft.com/office/drawing/2014/main" id="{14DD41C7-8C97-4737-904B-5E2B0FE699B8}"/>
              </a:ext>
            </a:extLst>
          </p:cNvPr>
          <p:cNvSpPr/>
          <p:nvPr/>
        </p:nvSpPr>
        <p:spPr>
          <a:xfrm>
            <a:off x="1162748" y="3185411"/>
            <a:ext cx="5057078" cy="400110"/>
          </a:xfrm>
          <a:prstGeom prst="rect">
            <a:avLst/>
          </a:prstGeom>
        </p:spPr>
        <p:txBody>
          <a:bodyPr wrap="square">
            <a:spAutoFit/>
          </a:bodyPr>
          <a:lstStyle/>
          <a:p>
            <a:r>
              <a:rPr lang="ru-RU" sz="1000" dirty="0">
                <a:solidFill>
                  <a:srgbClr val="0062D2"/>
                </a:solidFill>
                <a:latin typeface="IngoStem" panose="020B0503020203020204" pitchFamily="34" charset="0"/>
                <a:ea typeface="IngoStem" panose="020B0503020203020204" pitchFamily="34" charset="0"/>
              </a:rPr>
              <a:t>при условии, что стационарное лечение / лечение травмы завершилось не ранее 30 календарных дней до даты начала предполагаемой поездки</a:t>
            </a:r>
          </a:p>
        </p:txBody>
      </p:sp>
      <p:pic>
        <p:nvPicPr>
          <p:cNvPr id="22" name="Рисунок 21">
            <a:extLst>
              <a:ext uri="{FF2B5EF4-FFF2-40B4-BE49-F238E27FC236}">
                <a16:creationId xmlns:a16="http://schemas.microsoft.com/office/drawing/2014/main" id="{B82ED924-A8F6-452E-8EDE-C879117838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253" y="4750028"/>
            <a:ext cx="414864" cy="346073"/>
          </a:xfrm>
          <a:prstGeom prst="rect">
            <a:avLst/>
          </a:prstGeom>
        </p:spPr>
      </p:pic>
      <p:sp>
        <p:nvSpPr>
          <p:cNvPr id="23" name="Прямоугольник 22">
            <a:extLst>
              <a:ext uri="{FF2B5EF4-FFF2-40B4-BE49-F238E27FC236}">
                <a16:creationId xmlns:a16="http://schemas.microsoft.com/office/drawing/2014/main" id="{A255693E-D425-4E31-99E8-7421250612A7}"/>
              </a:ext>
            </a:extLst>
          </p:cNvPr>
          <p:cNvSpPr/>
          <p:nvPr/>
        </p:nvSpPr>
        <p:spPr>
          <a:xfrm>
            <a:off x="1162748" y="4316549"/>
            <a:ext cx="4996211" cy="400110"/>
          </a:xfrm>
          <a:prstGeom prst="rect">
            <a:avLst/>
          </a:prstGeom>
        </p:spPr>
        <p:txBody>
          <a:bodyPr wrap="square">
            <a:spAutoFit/>
          </a:bodyPr>
          <a:lstStyle/>
          <a:p>
            <a:r>
              <a:rPr lang="ru-RU" sz="1000" dirty="0">
                <a:solidFill>
                  <a:srgbClr val="0062D2"/>
                </a:solidFill>
                <a:latin typeface="IngoStem" panose="020B0503020203020204" pitchFamily="34" charset="0"/>
                <a:ea typeface="IngoStem" panose="020B0503020203020204" pitchFamily="34" charset="0"/>
              </a:rPr>
              <a:t>при условии, что амбулаторное лечение завершилось не ранее 30 календарных дней до даты начала предполагаемой поездки</a:t>
            </a:r>
          </a:p>
        </p:txBody>
      </p:sp>
      <p:sp>
        <p:nvSpPr>
          <p:cNvPr id="25" name="Прямоугольник 24">
            <a:extLst>
              <a:ext uri="{FF2B5EF4-FFF2-40B4-BE49-F238E27FC236}">
                <a16:creationId xmlns:a16="http://schemas.microsoft.com/office/drawing/2014/main" id="{A7168EA9-BDCA-414B-88BC-8D0F023996EF}"/>
              </a:ext>
            </a:extLst>
          </p:cNvPr>
          <p:cNvSpPr/>
          <p:nvPr/>
        </p:nvSpPr>
        <p:spPr>
          <a:xfrm>
            <a:off x="7104500" y="5866120"/>
            <a:ext cx="4934069" cy="400110"/>
          </a:xfrm>
          <a:prstGeom prst="rect">
            <a:avLst/>
          </a:prstGeom>
        </p:spPr>
        <p:txBody>
          <a:bodyPr wrap="square">
            <a:spAutoFit/>
          </a:bodyPr>
          <a:lstStyle/>
          <a:p>
            <a:r>
              <a:rPr lang="ru-RU" sz="1000">
                <a:solidFill>
                  <a:srgbClr val="0062D2"/>
                </a:solidFill>
                <a:latin typeface="IngoStem" panose="020B0503020203020204" pitchFamily="34" charset="0"/>
                <a:ea typeface="IngoStem" panose="020B0503020203020204" pitchFamily="34" charset="0"/>
              </a:rPr>
              <a:t>При условии, что оно наступило в период не более чем за 15 суток до даты начала поездки</a:t>
            </a:r>
            <a:endParaRPr lang="ru-RU" sz="1000" dirty="0">
              <a:solidFill>
                <a:srgbClr val="0062D2"/>
              </a:solidFill>
              <a:latin typeface="IngoStem" panose="020B0503020203020204" pitchFamily="34" charset="0"/>
              <a:ea typeface="IngoStem" panose="020B0503020203020204" pitchFamily="34" charset="0"/>
            </a:endParaRPr>
          </a:p>
        </p:txBody>
      </p:sp>
    </p:spTree>
    <p:extLst>
      <p:ext uri="{BB962C8B-B14F-4D97-AF65-F5344CB8AC3E}">
        <p14:creationId xmlns:p14="http://schemas.microsoft.com/office/powerpoint/2010/main" val="2535747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38">
            <a:extLst>
              <a:ext uri="{FF2B5EF4-FFF2-40B4-BE49-F238E27FC236}">
                <a16:creationId xmlns:a16="http://schemas.microsoft.com/office/drawing/2014/main" id="{A3C24F8C-0F49-5182-CF50-031AF33A6BAC}"/>
              </a:ext>
            </a:extLst>
          </p:cNvPr>
          <p:cNvSpPr txBox="1">
            <a:spLocks/>
          </p:cNvSpPr>
          <p:nvPr/>
        </p:nvSpPr>
        <p:spPr>
          <a:xfrm>
            <a:off x="941498" y="2692440"/>
            <a:ext cx="5191878" cy="1349101"/>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200">
                <a:latin typeface="IngoStem" panose="020B0503020203020204" pitchFamily="34" charset="0"/>
                <a:ea typeface="IngoStem" panose="020B0503020203020204" pitchFamily="34" charset="0"/>
              </a:rPr>
              <a:t>Наличие медицинских противопоказаний (в т. ч. </a:t>
            </a:r>
            <a:r>
              <a:rPr lang="ru-RU" sz="1200" b="0">
                <a:latin typeface="IngoStem" panose="020B0503020203020204" pitchFamily="34" charset="0"/>
                <a:ea typeface="IngoStem" panose="020B0503020203020204" pitchFamily="34" charset="0"/>
              </a:rPr>
              <a:t>содержание/нахождение в карантине по указанию врача по причине непреднамеренного контакта с лицами, зараженными карантинными заболеваниями), препятствующих совершению поездки и возникших по причине внезапного расстройства здоровья</a:t>
            </a:r>
          </a:p>
        </p:txBody>
      </p:sp>
      <p:sp>
        <p:nvSpPr>
          <p:cNvPr id="20" name="Текст 138">
            <a:extLst>
              <a:ext uri="{FF2B5EF4-FFF2-40B4-BE49-F238E27FC236}">
                <a16:creationId xmlns:a16="http://schemas.microsoft.com/office/drawing/2014/main" id="{21FD0DE6-FE81-7F0A-E75D-3A9BAD8AA076}"/>
              </a:ext>
            </a:extLst>
          </p:cNvPr>
          <p:cNvSpPr txBox="1">
            <a:spLocks/>
          </p:cNvSpPr>
          <p:nvPr/>
        </p:nvSpPr>
        <p:spPr>
          <a:xfrm>
            <a:off x="931157" y="4074872"/>
            <a:ext cx="5212560" cy="1526791"/>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200" dirty="0">
                <a:latin typeface="IngoStem" panose="020B0503020203020204" pitchFamily="34" charset="0"/>
                <a:ea typeface="IngoStem" panose="020B0503020203020204" pitchFamily="34" charset="0"/>
                <a:cs typeface="Trebuchet MS"/>
              </a:rPr>
              <a:t>Установление диагноза карантинного заболевани</a:t>
            </a:r>
            <a:r>
              <a:rPr lang="ru-RU" sz="1200" b="0" dirty="0">
                <a:latin typeface="IngoStem" panose="020B0503020203020204" pitchFamily="34" charset="0"/>
                <a:ea typeface="IngoStem" panose="020B0503020203020204" pitchFamily="34" charset="0"/>
                <a:cs typeface="Trebuchet MS"/>
              </a:rPr>
              <a:t>я  </a:t>
            </a:r>
            <a:r>
              <a:rPr lang="en" sz="1200" b="0" dirty="0">
                <a:latin typeface="IngoStem" panose="020B0503020203020204" pitchFamily="34" charset="0"/>
                <a:ea typeface="IngoStem" panose="020B0503020203020204" pitchFamily="34" charset="0"/>
                <a:cs typeface="Trebuchet MS"/>
              </a:rPr>
              <a:t>COVID-19</a:t>
            </a:r>
            <a:r>
              <a:rPr lang="ru-RU" sz="1200" b="0" dirty="0">
                <a:latin typeface="IngoStem" panose="020B0503020203020204" pitchFamily="34" charset="0"/>
                <a:ea typeface="IngoStem" panose="020B0503020203020204" pitchFamily="34" charset="0"/>
                <a:cs typeface="Trebuchet MS"/>
              </a:rPr>
              <a:t>*</a:t>
            </a:r>
            <a:r>
              <a:rPr lang="en" sz="1200" b="0" dirty="0">
                <a:latin typeface="IngoStem" panose="020B0503020203020204" pitchFamily="34" charset="0"/>
                <a:ea typeface="IngoStem" panose="020B0503020203020204" pitchFamily="34" charset="0"/>
                <a:cs typeface="Trebuchet MS"/>
              </a:rPr>
              <a:t>, </a:t>
            </a:r>
            <a:r>
              <a:rPr lang="ru-RU" sz="1200" b="0" dirty="0">
                <a:latin typeface="IngoStem" panose="020B0503020203020204" pitchFamily="34" charset="0"/>
                <a:ea typeface="IngoStem" panose="020B0503020203020204" pitchFamily="34" charset="0"/>
                <a:cs typeface="Trebuchet MS"/>
              </a:rPr>
              <a:t>детское инфекционное заболевание</a:t>
            </a:r>
            <a:br>
              <a:rPr lang="ru-RU" sz="1200" b="0">
                <a:latin typeface="IngoStem" panose="020B0503020203020204" pitchFamily="34" charset="0"/>
                <a:ea typeface="IngoStem" panose="020B0503020203020204" pitchFamily="34" charset="0"/>
                <a:cs typeface="Trebuchet MS"/>
              </a:rPr>
            </a:br>
            <a:r>
              <a:rPr lang="ru-RU" sz="1200" b="0">
                <a:latin typeface="IngoStem" panose="020B0503020203020204" pitchFamily="34" charset="0"/>
                <a:ea typeface="IngoStem" panose="020B0503020203020204" pitchFamily="34" charset="0"/>
                <a:cs typeface="Trebuchet MS"/>
              </a:rPr>
              <a:t>(у застрахованного, или путешествующих с ним супруги(-а), или их близких родственников, или компаньонов)</a:t>
            </a:r>
            <a:endParaRPr lang="ru-RU" sz="1200" b="0" dirty="0">
              <a:latin typeface="IngoStem" panose="020B0503020203020204" pitchFamily="34" charset="0"/>
              <a:ea typeface="IngoStem" panose="020B0503020203020204" pitchFamily="34" charset="0"/>
              <a:cs typeface="Trebuchet MS"/>
            </a:endParaRPr>
          </a:p>
        </p:txBody>
      </p:sp>
      <p:sp>
        <p:nvSpPr>
          <p:cNvPr id="24" name="Текст 138">
            <a:extLst>
              <a:ext uri="{FF2B5EF4-FFF2-40B4-BE49-F238E27FC236}">
                <a16:creationId xmlns:a16="http://schemas.microsoft.com/office/drawing/2014/main" id="{E8D2FE39-EAFB-3391-3FD6-4F783E0D776B}"/>
              </a:ext>
            </a:extLst>
          </p:cNvPr>
          <p:cNvSpPr txBox="1">
            <a:spLocks/>
          </p:cNvSpPr>
          <p:nvPr/>
        </p:nvSpPr>
        <p:spPr>
          <a:xfrm>
            <a:off x="941496" y="5519150"/>
            <a:ext cx="5154504" cy="864657"/>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200" dirty="0">
                <a:latin typeface="IngoStem" panose="020B0503020203020204" pitchFamily="34" charset="0"/>
                <a:ea typeface="IngoStem" panose="020B0503020203020204" pitchFamily="34" charset="0"/>
                <a:cs typeface="Trebuchet MS"/>
              </a:rPr>
              <a:t>Утрата (гибель)/повреждение имущества</a:t>
            </a:r>
            <a:r>
              <a:rPr lang="ru-RU" sz="1200" b="0" dirty="0">
                <a:latin typeface="IngoStem" panose="020B0503020203020204" pitchFamily="34" charset="0"/>
                <a:ea typeface="IngoStem" panose="020B0503020203020204" pitchFamily="34" charset="0"/>
                <a:cs typeface="Trebuchet MS"/>
              </a:rPr>
              <a:t> недвижимого или транспортных средств застрахованного вследствие пожара, повреждения водой, действий третьих лиц</a:t>
            </a:r>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474425"/>
            <a:ext cx="8713874" cy="5355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t>Возмещаются расходы, возникшие вследствие отмены поездки или изменения сроков пребывания в поездке за границу или по России. </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078" y="474194"/>
            <a:ext cx="8557586" cy="1015663"/>
          </a:xfrm>
        </p:spPr>
        <p:txBody>
          <a:bodyPr/>
          <a:lstStyle/>
          <a:p>
            <a:pPr>
              <a:lnSpc>
                <a:spcPct val="100000"/>
              </a:lnSpc>
            </a:pPr>
            <a:r>
              <a:rPr lang="ru-RU" sz="3300" dirty="0"/>
              <a:t>Страхование риска отмены поездки (невыезд) за границу и по России</a:t>
            </a:r>
          </a:p>
        </p:txBody>
      </p:sp>
      <p:sp>
        <p:nvSpPr>
          <p:cNvPr id="10" name="Текст 19">
            <a:extLst>
              <a:ext uri="{FF2B5EF4-FFF2-40B4-BE49-F238E27FC236}">
                <a16:creationId xmlns:a16="http://schemas.microsoft.com/office/drawing/2014/main" id="{8D86F92B-E9A2-F696-B9AA-7A6A89B7A151}"/>
              </a:ext>
            </a:extLst>
          </p:cNvPr>
          <p:cNvSpPr txBox="1">
            <a:spLocks/>
          </p:cNvSpPr>
          <p:nvPr/>
        </p:nvSpPr>
        <p:spPr>
          <a:xfrm>
            <a:off x="635079" y="2050866"/>
            <a:ext cx="9245091" cy="608372"/>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355600" algn="l"/>
              </a:tabLst>
            </a:pPr>
            <a:r>
              <a:rPr lang="ru-RU" sz="1400" dirty="0">
                <a:solidFill>
                  <a:srgbClr val="0062D2"/>
                </a:solidFill>
              </a:rPr>
              <a:t>Какие ситуации могут быть застрахованы:</a:t>
            </a:r>
            <a:endParaRPr lang="ru-RU" sz="1400" dirty="0">
              <a:solidFill>
                <a:srgbClr val="0062D2"/>
              </a:solidFill>
              <a:highlight>
                <a:srgbClr val="33C9FF"/>
              </a:highlight>
            </a:endParaRPr>
          </a:p>
          <a:p>
            <a:r>
              <a:rPr lang="ru-RU" sz="1400" dirty="0">
                <a:solidFill>
                  <a:srgbClr val="0062D2"/>
                </a:solidFill>
              </a:rPr>
              <a:t>отмена или задержка начала поездки (переноса даты выезда на более позднюю) по причинам:</a:t>
            </a:r>
            <a:r>
              <a:rPr lang="ru-RU" sz="1200" dirty="0">
                <a:solidFill>
                  <a:srgbClr val="0062D2"/>
                </a:solidFill>
              </a:rPr>
              <a:t> </a:t>
            </a:r>
          </a:p>
        </p:txBody>
      </p:sp>
      <p:sp>
        <p:nvSpPr>
          <p:cNvPr id="12" name="Текст 19">
            <a:extLst>
              <a:ext uri="{FF2B5EF4-FFF2-40B4-BE49-F238E27FC236}">
                <a16:creationId xmlns:a16="http://schemas.microsoft.com/office/drawing/2014/main" id="{47674E59-29C2-13FB-5D13-EE6D89BB9708}"/>
              </a:ext>
            </a:extLst>
          </p:cNvPr>
          <p:cNvSpPr txBox="1">
            <a:spLocks/>
          </p:cNvSpPr>
          <p:nvPr/>
        </p:nvSpPr>
        <p:spPr>
          <a:xfrm>
            <a:off x="1166011" y="4948998"/>
            <a:ext cx="5066606" cy="230832"/>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000" dirty="0">
                <a:solidFill>
                  <a:srgbClr val="0062D2"/>
                </a:solidFill>
              </a:rPr>
              <a:t>* а именно диагноза «коронавирусная инфекция» (</a:t>
            </a:r>
            <a:r>
              <a:rPr lang="en" sz="1000" dirty="0">
                <a:solidFill>
                  <a:srgbClr val="0062D2"/>
                </a:solidFill>
              </a:rPr>
              <a:t>SARS-CoV-2 (2019-nCoV) </a:t>
            </a:r>
            <a:endParaRPr lang="ru-RU" sz="1000" dirty="0">
              <a:solidFill>
                <a:srgbClr val="0062D2"/>
              </a:solidFill>
            </a:endParaRPr>
          </a:p>
        </p:txBody>
      </p:sp>
      <p:pic>
        <p:nvPicPr>
          <p:cNvPr id="33" name="Рисунок 32">
            <a:extLst>
              <a:ext uri="{FF2B5EF4-FFF2-40B4-BE49-F238E27FC236}">
                <a16:creationId xmlns:a16="http://schemas.microsoft.com/office/drawing/2014/main" id="{27782403-CC93-C77B-29E4-9025DE830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9" y="2773836"/>
            <a:ext cx="414864" cy="346073"/>
          </a:xfrm>
          <a:prstGeom prst="rect">
            <a:avLst/>
          </a:prstGeom>
        </p:spPr>
      </p:pic>
      <p:pic>
        <p:nvPicPr>
          <p:cNvPr id="34" name="Рисунок 33">
            <a:extLst>
              <a:ext uri="{FF2B5EF4-FFF2-40B4-BE49-F238E27FC236}">
                <a16:creationId xmlns:a16="http://schemas.microsoft.com/office/drawing/2014/main" id="{EFBF25AA-6B6C-C950-C0D3-5B9DDB0288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8" y="4142182"/>
            <a:ext cx="414864" cy="346073"/>
          </a:xfrm>
          <a:prstGeom prst="rect">
            <a:avLst/>
          </a:prstGeom>
        </p:spPr>
      </p:pic>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9" y="5634089"/>
            <a:ext cx="414864" cy="346073"/>
          </a:xfrm>
          <a:prstGeom prst="rect">
            <a:avLst/>
          </a:prstGeom>
        </p:spPr>
      </p:pic>
      <p:pic>
        <p:nvPicPr>
          <p:cNvPr id="36" name="Рисунок 35">
            <a:extLst>
              <a:ext uri="{FF2B5EF4-FFF2-40B4-BE49-F238E27FC236}">
                <a16:creationId xmlns:a16="http://schemas.microsoft.com/office/drawing/2014/main" id="{C3FA8F73-7B5B-91CC-D597-B0AE447ED0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262" y="2773836"/>
            <a:ext cx="414864" cy="346073"/>
          </a:xfrm>
          <a:prstGeom prst="rect">
            <a:avLst/>
          </a:prstGeom>
        </p:spPr>
      </p:pic>
      <p:pic>
        <p:nvPicPr>
          <p:cNvPr id="37" name="Рисунок 36">
            <a:extLst>
              <a:ext uri="{FF2B5EF4-FFF2-40B4-BE49-F238E27FC236}">
                <a16:creationId xmlns:a16="http://schemas.microsoft.com/office/drawing/2014/main" id="{E31F0931-4727-E5CB-A484-BB9EFFDB0E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0157" y="4092773"/>
            <a:ext cx="414864" cy="346073"/>
          </a:xfrm>
          <a:prstGeom prst="rect">
            <a:avLst/>
          </a:prstGeom>
        </p:spPr>
      </p:pic>
      <p:sp>
        <p:nvSpPr>
          <p:cNvPr id="3" name="Прямоугольник 2">
            <a:extLst>
              <a:ext uri="{FF2B5EF4-FFF2-40B4-BE49-F238E27FC236}">
                <a16:creationId xmlns:a16="http://schemas.microsoft.com/office/drawing/2014/main" id="{49B3D729-C573-4454-8271-75A67AFCA392}"/>
              </a:ext>
            </a:extLst>
          </p:cNvPr>
          <p:cNvSpPr/>
          <p:nvPr/>
        </p:nvSpPr>
        <p:spPr>
          <a:xfrm>
            <a:off x="7019925" y="2707893"/>
            <a:ext cx="4692539" cy="1152908"/>
          </a:xfrm>
          <a:prstGeom prst="rect">
            <a:avLst/>
          </a:prstGeom>
        </p:spPr>
        <p:txBody>
          <a:bodyPr wrap="square">
            <a:noAutofit/>
          </a:bodyPr>
          <a:lstStyle/>
          <a:p>
            <a:pPr>
              <a:lnSpc>
                <a:spcPct val="100000"/>
              </a:lnSpc>
            </a:pPr>
            <a:r>
              <a:rPr lang="ru-RU" sz="1200" b="1" dirty="0">
                <a:latin typeface="IngoStem Bold" panose="020B0503020203020204" pitchFamily="34" charset="0"/>
                <a:ea typeface="IngoStem Bold" panose="020B0503020203020204" pitchFamily="34" charset="0"/>
              </a:rPr>
              <a:t>Отказ во въезде </a:t>
            </a:r>
            <a:r>
              <a:rPr lang="ru-RU" sz="1200" dirty="0">
                <a:latin typeface="IngoStem" panose="020B0503020203020204" pitchFamily="34" charset="0"/>
                <a:ea typeface="IngoStem" panose="020B0503020203020204" pitchFamily="34" charset="0"/>
              </a:rPr>
              <a:t>в страну назначения в соответствии с решением местных властей (актуально для стран, не требующих оформления визы до приезда)</a:t>
            </a:r>
          </a:p>
        </p:txBody>
      </p:sp>
      <p:sp>
        <p:nvSpPr>
          <p:cNvPr id="22" name="Текст 138">
            <a:extLst>
              <a:ext uri="{FF2B5EF4-FFF2-40B4-BE49-F238E27FC236}">
                <a16:creationId xmlns:a16="http://schemas.microsoft.com/office/drawing/2014/main" id="{2C2C53A7-3BFF-4CDF-9A70-CFDF5B590013}"/>
              </a:ext>
            </a:extLst>
          </p:cNvPr>
          <p:cNvSpPr txBox="1">
            <a:spLocks/>
          </p:cNvSpPr>
          <p:nvPr/>
        </p:nvSpPr>
        <p:spPr>
          <a:xfrm>
            <a:off x="6833511" y="4502391"/>
            <a:ext cx="4848081" cy="631640"/>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000" b="0" dirty="0">
                <a:solidFill>
                  <a:srgbClr val="0062D2"/>
                </a:solidFill>
                <a:latin typeface="IngoStem" panose="020B0503020203020204" pitchFamily="34" charset="0"/>
                <a:ea typeface="IngoStem" panose="020B0503020203020204" pitchFamily="34" charset="0"/>
              </a:rPr>
              <a:t>Под важным багажом понимаются специализированные предметы одежды, оборудование, медицинское оборудование и/или рецептурные препараты, без которых Застрахованный не может совершить/продолжать поездку в рамках изначально запланированной цели</a:t>
            </a:r>
          </a:p>
        </p:txBody>
      </p:sp>
      <p:sp>
        <p:nvSpPr>
          <p:cNvPr id="23" name="Текст 138">
            <a:extLst>
              <a:ext uri="{FF2B5EF4-FFF2-40B4-BE49-F238E27FC236}">
                <a16:creationId xmlns:a16="http://schemas.microsoft.com/office/drawing/2014/main" id="{8DFB6E6E-AF3F-4AF7-9B1B-D19E34D92FC0}"/>
              </a:ext>
            </a:extLst>
          </p:cNvPr>
          <p:cNvSpPr txBox="1">
            <a:spLocks/>
          </p:cNvSpPr>
          <p:nvPr/>
        </p:nvSpPr>
        <p:spPr>
          <a:xfrm>
            <a:off x="6833511" y="4041541"/>
            <a:ext cx="4848081" cy="631640"/>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200" dirty="0">
                <a:latin typeface="IngoStem" panose="020B0503020203020204" pitchFamily="34" charset="0"/>
                <a:ea typeface="IngoStem" panose="020B0503020203020204" pitchFamily="34" charset="0"/>
                <a:cs typeface="Trebuchet MS"/>
              </a:rPr>
              <a:t>Утрата/задержка важного багажа</a:t>
            </a:r>
            <a:r>
              <a:rPr lang="ru-RU" sz="1200" b="0" dirty="0">
                <a:latin typeface="IngoStem" panose="020B0503020203020204" pitchFamily="34" charset="0"/>
                <a:ea typeface="IngoStem" panose="020B0503020203020204" pitchFamily="34" charset="0"/>
                <a:cs typeface="Trebuchet MS"/>
              </a:rPr>
              <a:t>, сданного под ответственность перевозчика</a:t>
            </a:r>
            <a:endParaRPr lang="ru-RU" sz="1200" b="0" dirty="0">
              <a:latin typeface="IngoStem" panose="020B0503020203020204" pitchFamily="34" charset="0"/>
              <a:ea typeface="IngoStem" panose="020B0503020203020204" pitchFamily="34" charset="0"/>
            </a:endParaRPr>
          </a:p>
        </p:txBody>
      </p:sp>
      <p:sp>
        <p:nvSpPr>
          <p:cNvPr id="25" name="Текст 138">
            <a:extLst>
              <a:ext uri="{FF2B5EF4-FFF2-40B4-BE49-F238E27FC236}">
                <a16:creationId xmlns:a16="http://schemas.microsoft.com/office/drawing/2014/main" id="{43B7E002-DEB9-4A5D-8549-E4705C47634B}"/>
              </a:ext>
            </a:extLst>
          </p:cNvPr>
          <p:cNvSpPr txBox="1">
            <a:spLocks/>
          </p:cNvSpPr>
          <p:nvPr/>
        </p:nvSpPr>
        <p:spPr>
          <a:xfrm>
            <a:off x="6843851" y="5505070"/>
            <a:ext cx="4889144" cy="923087"/>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200">
                <a:latin typeface="IngoStem" panose="020B0503020203020204" pitchFamily="34" charset="0"/>
                <a:ea typeface="IngoStem" panose="020B0503020203020204" pitchFamily="34" charset="0"/>
              </a:rPr>
              <a:t>Запрет на выезд </a:t>
            </a:r>
            <a:r>
              <a:rPr lang="ru-RU" sz="1200" b="0">
                <a:latin typeface="IngoStem" panose="020B0503020203020204" pitchFamily="34" charset="0"/>
                <a:ea typeface="IngoStem" panose="020B0503020203020204" pitchFamily="34" charset="0"/>
              </a:rPr>
              <a:t>несовершеннолетнего </a:t>
            </a:r>
            <a:r>
              <a:rPr lang="ru-RU" sz="1200">
                <a:latin typeface="IngoStem" panose="020B0503020203020204" pitchFamily="34" charset="0"/>
                <a:ea typeface="IngoStem" panose="020B0503020203020204" pitchFamily="34" charset="0"/>
              </a:rPr>
              <a:t>ребенка</a:t>
            </a:r>
            <a:r>
              <a:rPr lang="ru-RU" sz="1200" b="0">
                <a:latin typeface="IngoStem" panose="020B0503020203020204" pitchFamily="34" charset="0"/>
                <a:ea typeface="IngoStem" panose="020B0503020203020204" pitchFamily="34" charset="0"/>
              </a:rPr>
              <a:t> в поездку, препятствующего совершению поездки, установленного родителем выезжающего ребенка</a:t>
            </a:r>
            <a:endParaRPr lang="ru-RU" sz="1200" b="0">
              <a:latin typeface="IngoStem" panose="020B0503020203020204" pitchFamily="34" charset="0"/>
              <a:ea typeface="IngoStem" panose="020B0503020203020204" pitchFamily="34" charset="0"/>
              <a:cs typeface="Trebuchet MS"/>
            </a:endParaRPr>
          </a:p>
        </p:txBody>
      </p:sp>
      <p:pic>
        <p:nvPicPr>
          <p:cNvPr id="27" name="Рисунок 26">
            <a:extLst>
              <a:ext uri="{FF2B5EF4-FFF2-40B4-BE49-F238E27FC236}">
                <a16:creationId xmlns:a16="http://schemas.microsoft.com/office/drawing/2014/main" id="{94253AD6-EC57-4B4F-8A94-1856E6DD82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0157" y="5612881"/>
            <a:ext cx="414864" cy="346073"/>
          </a:xfrm>
          <a:prstGeom prst="rect">
            <a:avLst/>
          </a:prstGeom>
        </p:spPr>
      </p:pic>
    </p:spTree>
    <p:extLst>
      <p:ext uri="{BB962C8B-B14F-4D97-AF65-F5344CB8AC3E}">
        <p14:creationId xmlns:p14="http://schemas.microsoft.com/office/powerpoint/2010/main" val="3314914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38">
            <a:extLst>
              <a:ext uri="{FF2B5EF4-FFF2-40B4-BE49-F238E27FC236}">
                <a16:creationId xmlns:a16="http://schemas.microsoft.com/office/drawing/2014/main" id="{A3C24F8C-0F49-5182-CF50-031AF33A6BAC}"/>
              </a:ext>
            </a:extLst>
          </p:cNvPr>
          <p:cNvSpPr txBox="1">
            <a:spLocks/>
          </p:cNvSpPr>
          <p:nvPr/>
        </p:nvSpPr>
        <p:spPr>
          <a:xfrm>
            <a:off x="945548" y="2857952"/>
            <a:ext cx="5150452" cy="790022"/>
          </a:xfrm>
          <a:prstGeom prst="rect">
            <a:avLst/>
          </a:prstGeom>
        </p:spPr>
        <p:txBody>
          <a:bodyPr lIns="270000" tIns="72000" rIns="0" bIns="12600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b="0">
                <a:latin typeface="IngoStem" panose="020B0503020203020204" pitchFamily="34" charset="0"/>
                <a:ea typeface="IngoStem" panose="020B0503020203020204" pitchFamily="34" charset="0"/>
              </a:rPr>
              <a:t>Внезапное </a:t>
            </a:r>
            <a:r>
              <a:rPr lang="ru-RU" sz="1400">
                <a:latin typeface="IngoStem" panose="020B0503020203020204" pitchFamily="34" charset="0"/>
                <a:ea typeface="IngoStem" panose="020B0503020203020204" pitchFamily="34" charset="0"/>
              </a:rPr>
              <a:t>расстройство здоровья</a:t>
            </a:r>
            <a:r>
              <a:rPr lang="ru-RU" sz="1400" b="0">
                <a:latin typeface="IngoStem" panose="020B0503020203020204" pitchFamily="34" charset="0"/>
                <a:ea typeface="IngoStem" panose="020B0503020203020204" pitchFamily="34" charset="0"/>
              </a:rPr>
              <a:t>, потребовавшее госпитализации</a:t>
            </a:r>
            <a:r>
              <a:rPr lang="ru-RU" sz="1400" b="0">
                <a:latin typeface="IngoStem" panose="020B0503020203020204" pitchFamily="34" charset="0"/>
                <a:ea typeface="IngoStem" panose="020B0503020203020204" pitchFamily="34" charset="0"/>
                <a:cs typeface="Trebuchet MS"/>
              </a:rPr>
              <a:t> (застрахованного, или его супруги(-а), или их близких родственников, или компаньонов)</a:t>
            </a:r>
            <a:endParaRPr lang="ru-RU" sz="1400" b="0" dirty="0">
              <a:latin typeface="IngoStem" panose="020B0503020203020204" pitchFamily="34" charset="0"/>
              <a:ea typeface="IngoStem" panose="020B0503020203020204" pitchFamily="34" charset="0"/>
            </a:endParaRPr>
          </a:p>
        </p:txBody>
      </p:sp>
      <p:sp>
        <p:nvSpPr>
          <p:cNvPr id="20" name="Текст 138">
            <a:extLst>
              <a:ext uri="{FF2B5EF4-FFF2-40B4-BE49-F238E27FC236}">
                <a16:creationId xmlns:a16="http://schemas.microsoft.com/office/drawing/2014/main" id="{21FD0DE6-FE81-7F0A-E75D-3A9BAD8AA076}"/>
              </a:ext>
            </a:extLst>
          </p:cNvPr>
          <p:cNvSpPr txBox="1">
            <a:spLocks/>
          </p:cNvSpPr>
          <p:nvPr/>
        </p:nvSpPr>
        <p:spPr>
          <a:xfrm>
            <a:off x="6866047" y="3952875"/>
            <a:ext cx="4925904" cy="1551960"/>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500">
                <a:latin typeface="IngoStem" panose="020B0503020203020204" pitchFamily="34" charset="0"/>
                <a:ea typeface="IngoStem" panose="020B0503020203020204" pitchFamily="34" charset="0"/>
              </a:rPr>
              <a:t>Проведения плановой операции </a:t>
            </a:r>
            <a:r>
              <a:rPr lang="ru-RU" sz="1500" b="0">
                <a:latin typeface="IngoStem" panose="020B0503020203020204" pitchFamily="34" charset="0"/>
                <a:ea typeface="IngoStem" panose="020B0503020203020204" pitchFamily="34" charset="0"/>
              </a:rPr>
              <a:t>вследствие травмы, несчастного случая, внезапного острого заболевания или обострения хронического заболевания, назначенной врачом</a:t>
            </a:r>
          </a:p>
        </p:txBody>
      </p:sp>
      <p:sp>
        <p:nvSpPr>
          <p:cNvPr id="24" name="Текст 138">
            <a:extLst>
              <a:ext uri="{FF2B5EF4-FFF2-40B4-BE49-F238E27FC236}">
                <a16:creationId xmlns:a16="http://schemas.microsoft.com/office/drawing/2014/main" id="{E8D2FE39-EAFB-3391-3FD6-4F783E0D776B}"/>
              </a:ext>
            </a:extLst>
          </p:cNvPr>
          <p:cNvSpPr txBox="1">
            <a:spLocks/>
          </p:cNvSpPr>
          <p:nvPr/>
        </p:nvSpPr>
        <p:spPr>
          <a:xfrm>
            <a:off x="945548" y="3883464"/>
            <a:ext cx="5154504" cy="795664"/>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a:latin typeface="IngoStem" panose="020B0503020203020204" pitchFamily="34" charset="0"/>
                <a:ea typeface="IngoStem" panose="020B0503020203020204" pitchFamily="34" charset="0"/>
                <a:cs typeface="Trebuchet MS"/>
              </a:rPr>
              <a:t>Утрата/задержка важного багажа</a:t>
            </a:r>
            <a:r>
              <a:rPr lang="ru-RU" sz="1400" b="0">
                <a:latin typeface="IngoStem" panose="020B0503020203020204" pitchFamily="34" charset="0"/>
                <a:ea typeface="IngoStem" panose="020B0503020203020204" pitchFamily="34" charset="0"/>
                <a:cs typeface="Trebuchet MS"/>
              </a:rPr>
              <a:t>, сданного под ответственность перевозчика</a:t>
            </a:r>
            <a:endParaRPr lang="ru-RU" sz="1450" b="0" dirty="0">
              <a:latin typeface="IngoStem" panose="020B0503020203020204" pitchFamily="34" charset="0"/>
              <a:ea typeface="IngoStem" panose="020B0503020203020204" pitchFamily="34" charset="0"/>
            </a:endParaRPr>
          </a:p>
        </p:txBody>
      </p:sp>
      <p:sp>
        <p:nvSpPr>
          <p:cNvPr id="26" name="Текст 138">
            <a:extLst>
              <a:ext uri="{FF2B5EF4-FFF2-40B4-BE49-F238E27FC236}">
                <a16:creationId xmlns:a16="http://schemas.microsoft.com/office/drawing/2014/main" id="{A551CB88-C728-6F43-A4ED-9C8840158773}"/>
              </a:ext>
            </a:extLst>
          </p:cNvPr>
          <p:cNvSpPr txBox="1">
            <a:spLocks/>
          </p:cNvSpPr>
          <p:nvPr/>
        </p:nvSpPr>
        <p:spPr>
          <a:xfrm>
            <a:off x="6866046" y="2818655"/>
            <a:ext cx="4835602" cy="3678332"/>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a:latin typeface="IngoStem" panose="020B0503020203020204" pitchFamily="34" charset="0"/>
                <a:ea typeface="IngoStem" panose="020B0503020203020204" pitchFamily="34" charset="0"/>
              </a:rPr>
              <a:t>Отзыв из ежегодного оплачиваемого отпуска </a:t>
            </a:r>
            <a:r>
              <a:rPr lang="ru-RU" sz="1400" b="0">
                <a:latin typeface="IngoStem" panose="020B0503020203020204" pitchFamily="34" charset="0"/>
                <a:ea typeface="IngoStem" panose="020B0503020203020204" pitchFamily="34" charset="0"/>
              </a:rPr>
              <a:t>по инициативе организации-работодателя в соответствии со ст. 125 ТК РФ</a:t>
            </a:r>
            <a:endParaRPr lang="ru-RU" sz="1400" b="0" dirty="0">
              <a:latin typeface="IngoStem" panose="020B0503020203020204" pitchFamily="34" charset="0"/>
              <a:ea typeface="IngoStem" panose="020B0503020203020204" pitchFamily="34" charset="0"/>
            </a:endParaRPr>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678703"/>
            <a:ext cx="8713874" cy="5355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t>Возмещаются расходы, возникшие вследствие отмены поездки или изменения сроков пребывания в поездке за границу или по России. </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400" y="462283"/>
            <a:ext cx="8557586" cy="1015663"/>
          </a:xfrm>
        </p:spPr>
        <p:txBody>
          <a:bodyPr/>
          <a:lstStyle/>
          <a:p>
            <a:pPr>
              <a:lnSpc>
                <a:spcPct val="100000"/>
              </a:lnSpc>
            </a:pPr>
            <a:r>
              <a:rPr lang="ru-RU" sz="3300" dirty="0"/>
              <a:t>Страхование риска отмены поездки (невыезд) за границу и по России</a:t>
            </a:r>
          </a:p>
        </p:txBody>
      </p:sp>
      <p:sp>
        <p:nvSpPr>
          <p:cNvPr id="10" name="Текст 19">
            <a:extLst>
              <a:ext uri="{FF2B5EF4-FFF2-40B4-BE49-F238E27FC236}">
                <a16:creationId xmlns:a16="http://schemas.microsoft.com/office/drawing/2014/main" id="{8D86F92B-E9A2-F696-B9AA-7A6A89B7A151}"/>
              </a:ext>
            </a:extLst>
          </p:cNvPr>
          <p:cNvSpPr txBox="1">
            <a:spLocks/>
          </p:cNvSpPr>
          <p:nvPr/>
        </p:nvSpPr>
        <p:spPr>
          <a:xfrm>
            <a:off x="635079" y="2255144"/>
            <a:ext cx="9245091" cy="608372"/>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355600" algn="l"/>
              </a:tabLst>
            </a:pPr>
            <a:r>
              <a:rPr lang="ru-RU" sz="1400" dirty="0">
                <a:solidFill>
                  <a:srgbClr val="0062D2"/>
                </a:solidFill>
              </a:rPr>
              <a:t>Какие ситуации могут быть застрахованы:</a:t>
            </a:r>
            <a:endParaRPr lang="ru-RU" sz="1400" dirty="0">
              <a:solidFill>
                <a:srgbClr val="0062D2"/>
              </a:solidFill>
              <a:highlight>
                <a:srgbClr val="33C9FF"/>
              </a:highlight>
            </a:endParaRPr>
          </a:p>
          <a:p>
            <a:r>
              <a:rPr lang="ru-RU" sz="1400" dirty="0">
                <a:solidFill>
                  <a:srgbClr val="0062D2"/>
                </a:solidFill>
              </a:rPr>
              <a:t>досрочное возвращение из поездки по причинам:</a:t>
            </a:r>
            <a:r>
              <a:rPr lang="ru-RU" sz="1200" dirty="0">
                <a:solidFill>
                  <a:srgbClr val="0062D2"/>
                </a:solidFill>
              </a:rPr>
              <a:t> </a:t>
            </a:r>
          </a:p>
        </p:txBody>
      </p:sp>
      <p:pic>
        <p:nvPicPr>
          <p:cNvPr id="33" name="Рисунок 32">
            <a:extLst>
              <a:ext uri="{FF2B5EF4-FFF2-40B4-BE49-F238E27FC236}">
                <a16:creationId xmlns:a16="http://schemas.microsoft.com/office/drawing/2014/main" id="{27782403-CC93-C77B-29E4-9025DE830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9" y="2900051"/>
            <a:ext cx="414864" cy="346073"/>
          </a:xfrm>
          <a:prstGeom prst="rect">
            <a:avLst/>
          </a:prstGeom>
        </p:spPr>
      </p:pic>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0515" y="4034271"/>
            <a:ext cx="414864" cy="346073"/>
          </a:xfrm>
          <a:prstGeom prst="rect">
            <a:avLst/>
          </a:prstGeom>
        </p:spPr>
      </p:pic>
      <p:pic>
        <p:nvPicPr>
          <p:cNvPr id="36" name="Рисунок 35">
            <a:extLst>
              <a:ext uri="{FF2B5EF4-FFF2-40B4-BE49-F238E27FC236}">
                <a16:creationId xmlns:a16="http://schemas.microsoft.com/office/drawing/2014/main" id="{C3FA8F73-7B5B-91CC-D597-B0AE447ED0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262" y="2900051"/>
            <a:ext cx="414864" cy="346073"/>
          </a:xfrm>
          <a:prstGeom prst="rect">
            <a:avLst/>
          </a:prstGeom>
        </p:spPr>
      </p:pic>
      <p:pic>
        <p:nvPicPr>
          <p:cNvPr id="37" name="Рисунок 36">
            <a:extLst>
              <a:ext uri="{FF2B5EF4-FFF2-40B4-BE49-F238E27FC236}">
                <a16:creationId xmlns:a16="http://schemas.microsoft.com/office/drawing/2014/main" id="{E31F0931-4727-E5CB-A484-BB9EFFDB0E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8311" y="4034271"/>
            <a:ext cx="414864" cy="346073"/>
          </a:xfrm>
          <a:prstGeom prst="rect">
            <a:avLst/>
          </a:prstGeom>
        </p:spPr>
      </p:pic>
      <p:sp>
        <p:nvSpPr>
          <p:cNvPr id="22" name="Прямоугольник 21">
            <a:extLst>
              <a:ext uri="{FF2B5EF4-FFF2-40B4-BE49-F238E27FC236}">
                <a16:creationId xmlns:a16="http://schemas.microsoft.com/office/drawing/2014/main" id="{E5AC9208-BF66-4F97-9759-3958BA321257}"/>
              </a:ext>
            </a:extLst>
          </p:cNvPr>
          <p:cNvSpPr/>
          <p:nvPr/>
        </p:nvSpPr>
        <p:spPr>
          <a:xfrm>
            <a:off x="7104173" y="5261642"/>
            <a:ext cx="4763977" cy="553998"/>
          </a:xfrm>
          <a:prstGeom prst="rect">
            <a:avLst/>
          </a:prstGeom>
        </p:spPr>
        <p:txBody>
          <a:bodyPr wrap="square">
            <a:spAutoFit/>
          </a:bodyPr>
          <a:lstStyle/>
          <a:p>
            <a:r>
              <a:rPr lang="ru-RU" sz="1000">
                <a:solidFill>
                  <a:srgbClr val="0062D2"/>
                </a:solidFill>
                <a:latin typeface="IngoStem" panose="020B0503020203020204" pitchFamily="34" charset="0"/>
                <a:ea typeface="IngoStem" panose="020B0503020203020204" pitchFamily="34" charset="0"/>
              </a:rPr>
              <a:t>после досрочного возвращения Застрахованного из поездки и в даты, когда Застрахованный должен был находиться в запланированной поездке</a:t>
            </a:r>
          </a:p>
          <a:p>
            <a:endParaRPr lang="ru-RU" sz="1000" dirty="0">
              <a:solidFill>
                <a:srgbClr val="0062D2"/>
              </a:solidFill>
              <a:latin typeface="IngoStem" panose="020B0503020203020204" pitchFamily="34" charset="0"/>
              <a:ea typeface="IngoStem" panose="020B0503020203020204" pitchFamily="34" charset="0"/>
            </a:endParaRPr>
          </a:p>
        </p:txBody>
      </p:sp>
      <p:sp>
        <p:nvSpPr>
          <p:cNvPr id="23" name="Текст 138">
            <a:extLst>
              <a:ext uri="{FF2B5EF4-FFF2-40B4-BE49-F238E27FC236}">
                <a16:creationId xmlns:a16="http://schemas.microsoft.com/office/drawing/2014/main" id="{8ADB5633-FB9B-49F0-BAAB-BFEA68FE1D06}"/>
              </a:ext>
            </a:extLst>
          </p:cNvPr>
          <p:cNvSpPr txBox="1">
            <a:spLocks/>
          </p:cNvSpPr>
          <p:nvPr/>
        </p:nvSpPr>
        <p:spPr>
          <a:xfrm>
            <a:off x="945548" y="4445870"/>
            <a:ext cx="5175184" cy="631640"/>
          </a:xfrm>
          <a:prstGeom prst="rect">
            <a:avLst/>
          </a:prstGeom>
        </p:spPr>
        <p:txBody>
          <a:bodyPr lIns="270000" tIns="72000" rIns="0" bIns="12600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ru-RU" sz="1000" b="0">
                <a:solidFill>
                  <a:srgbClr val="0062D2"/>
                </a:solidFill>
                <a:latin typeface="IngoStem" panose="020B0503020203020204" pitchFamily="34" charset="0"/>
                <a:ea typeface="IngoStem" panose="020B0503020203020204" pitchFamily="34" charset="0"/>
              </a:rPr>
              <a:t>Под важным багажом понимаются специализированные предметы одежды, оборудование, медицинское оборудование и/или рецептурные препараты, без которых Застрахованный не может совершить/продолжать поездку в рамках изначально запланированной цели</a:t>
            </a:r>
            <a:endParaRPr lang="ru-RU" sz="1000" b="0" dirty="0">
              <a:solidFill>
                <a:srgbClr val="0062D2"/>
              </a:solidFill>
              <a:latin typeface="IngoStem" panose="020B0503020203020204" pitchFamily="34" charset="0"/>
              <a:ea typeface="IngoStem" panose="020B0503020203020204" pitchFamily="34" charset="0"/>
            </a:endParaRPr>
          </a:p>
        </p:txBody>
      </p:sp>
    </p:spTree>
    <p:extLst>
      <p:ext uri="{BB962C8B-B14F-4D97-AF65-F5344CB8AC3E}">
        <p14:creationId xmlns:p14="http://schemas.microsoft.com/office/powerpoint/2010/main" val="3414223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38">
            <a:extLst>
              <a:ext uri="{FF2B5EF4-FFF2-40B4-BE49-F238E27FC236}">
                <a16:creationId xmlns:a16="http://schemas.microsoft.com/office/drawing/2014/main" id="{A3C24F8C-0F49-5182-CF50-031AF33A6BAC}"/>
              </a:ext>
            </a:extLst>
          </p:cNvPr>
          <p:cNvSpPr txBox="1">
            <a:spLocks/>
          </p:cNvSpPr>
          <p:nvPr/>
        </p:nvSpPr>
        <p:spPr>
          <a:xfrm>
            <a:off x="941498" y="2965928"/>
            <a:ext cx="5021150" cy="1179623"/>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b="0" dirty="0">
                <a:latin typeface="IngoStem" panose="020B0503020203020204" pitchFamily="34" charset="0"/>
                <a:ea typeface="IngoStem" panose="020B0503020203020204" pitchFamily="34" charset="0"/>
              </a:rPr>
              <a:t>Внезапное </a:t>
            </a:r>
            <a:r>
              <a:rPr lang="ru-RU" sz="1400" dirty="0">
                <a:latin typeface="IngoStem" panose="020B0503020203020204" pitchFamily="34" charset="0"/>
                <a:ea typeface="IngoStem" panose="020B0503020203020204" pitchFamily="34" charset="0"/>
              </a:rPr>
              <a:t>расстройство здоровья</a:t>
            </a:r>
            <a:r>
              <a:rPr lang="ru-RU" sz="1400" b="0" dirty="0">
                <a:latin typeface="IngoStem" panose="020B0503020203020204" pitchFamily="34" charset="0"/>
                <a:ea typeface="IngoStem" panose="020B0503020203020204" pitchFamily="34" charset="0"/>
              </a:rPr>
              <a:t>, потребовавшее госпитализации</a:t>
            </a:r>
            <a:r>
              <a:rPr lang="ru-RU" sz="1400" b="0" dirty="0">
                <a:latin typeface="IngoStem" panose="020B0503020203020204" pitchFamily="34" charset="0"/>
                <a:ea typeface="IngoStem" panose="020B0503020203020204" pitchFamily="34" charset="0"/>
                <a:cs typeface="Trebuchet MS"/>
              </a:rPr>
              <a:t> (застрахованного, или его супруги(-а), или их близких родственников, или компаньонов)</a:t>
            </a:r>
            <a:endParaRPr lang="ru-RU" sz="1400" b="0" dirty="0">
              <a:latin typeface="IngoStem" panose="020B0503020203020204" pitchFamily="34" charset="0"/>
              <a:ea typeface="IngoStem" panose="020B0503020203020204" pitchFamily="34" charset="0"/>
            </a:endParaRPr>
          </a:p>
        </p:txBody>
      </p:sp>
      <p:sp>
        <p:nvSpPr>
          <p:cNvPr id="20" name="Текст 138">
            <a:extLst>
              <a:ext uri="{FF2B5EF4-FFF2-40B4-BE49-F238E27FC236}">
                <a16:creationId xmlns:a16="http://schemas.microsoft.com/office/drawing/2014/main" id="{21FD0DE6-FE81-7F0A-E75D-3A9BAD8AA076}"/>
              </a:ext>
            </a:extLst>
          </p:cNvPr>
          <p:cNvSpPr txBox="1">
            <a:spLocks/>
          </p:cNvSpPr>
          <p:nvPr/>
        </p:nvSpPr>
        <p:spPr>
          <a:xfrm>
            <a:off x="941498" y="4288010"/>
            <a:ext cx="5021151" cy="863954"/>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cs typeface="Trebuchet MS"/>
              </a:rPr>
              <a:t>Пребывание на амбулаторном лечении </a:t>
            </a:r>
            <a:r>
              <a:rPr lang="ru-RU" sz="1400" b="0" dirty="0">
                <a:latin typeface="IngoStem" panose="020B0503020203020204" pitchFamily="34" charset="0"/>
                <a:ea typeface="IngoStem" panose="020B0503020203020204" pitchFamily="34" charset="0"/>
                <a:cs typeface="Trebuchet MS"/>
              </a:rPr>
              <a:t>(застрахованного или его супруги(-а), или их близких родственников, или компаньонов)</a:t>
            </a:r>
            <a:endParaRPr lang="ru-RU" sz="1600" b="0" dirty="0">
              <a:latin typeface="IngoStem" panose="020B0503020203020204" pitchFamily="34" charset="0"/>
              <a:ea typeface="IngoStem" panose="020B0503020203020204" pitchFamily="34" charset="0"/>
            </a:endParaRPr>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474425"/>
            <a:ext cx="8713874" cy="5355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t>Возмещаются расходы, возникшие вследствие отмены поездки или изменения сроков пребывания в поездке за границу или по России. </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400" y="462283"/>
            <a:ext cx="8557586" cy="1015663"/>
          </a:xfrm>
        </p:spPr>
        <p:txBody>
          <a:bodyPr/>
          <a:lstStyle/>
          <a:p>
            <a:pPr>
              <a:lnSpc>
                <a:spcPct val="100000"/>
              </a:lnSpc>
            </a:pPr>
            <a:r>
              <a:rPr lang="ru-RU" sz="3300" dirty="0"/>
              <a:t>Страхование риска отмены поездки (невыезд) за границу и по России</a:t>
            </a:r>
          </a:p>
        </p:txBody>
      </p:sp>
      <p:sp>
        <p:nvSpPr>
          <p:cNvPr id="10" name="Текст 19">
            <a:extLst>
              <a:ext uri="{FF2B5EF4-FFF2-40B4-BE49-F238E27FC236}">
                <a16:creationId xmlns:a16="http://schemas.microsoft.com/office/drawing/2014/main" id="{8D86F92B-E9A2-F696-B9AA-7A6A89B7A151}"/>
              </a:ext>
            </a:extLst>
          </p:cNvPr>
          <p:cNvSpPr txBox="1">
            <a:spLocks/>
          </p:cNvSpPr>
          <p:nvPr/>
        </p:nvSpPr>
        <p:spPr>
          <a:xfrm>
            <a:off x="635079" y="2050866"/>
            <a:ext cx="9245091" cy="93051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355600" algn="l"/>
              </a:tabLst>
            </a:pPr>
            <a:r>
              <a:rPr lang="ru-RU" sz="1400" dirty="0">
                <a:solidFill>
                  <a:srgbClr val="0062D2"/>
                </a:solidFill>
              </a:rPr>
              <a:t>Какие ситуации могут быть застрахованы:</a:t>
            </a:r>
          </a:p>
          <a:p>
            <a:pPr>
              <a:tabLst>
                <a:tab pos="355600" algn="l"/>
              </a:tabLst>
            </a:pPr>
            <a:endParaRPr lang="ru-RU" sz="1400" dirty="0">
              <a:solidFill>
                <a:srgbClr val="0062D2"/>
              </a:solidFill>
              <a:highlight>
                <a:srgbClr val="33C9FF"/>
              </a:highlight>
            </a:endParaRPr>
          </a:p>
          <a:p>
            <a:pPr marL="228600" indent="-228600">
              <a:buFont typeface="Arial" panose="020B0604020202020204" pitchFamily="34" charset="0"/>
              <a:buChar char="•"/>
            </a:pPr>
            <a:r>
              <a:rPr lang="ru-RU" sz="1400" dirty="0">
                <a:solidFill>
                  <a:srgbClr val="0062D2"/>
                </a:solidFill>
              </a:rPr>
              <a:t>задержка возвращения из поездки по причинам:</a:t>
            </a:r>
            <a:r>
              <a:rPr lang="ru-RU" sz="1200" dirty="0">
                <a:solidFill>
                  <a:srgbClr val="0062D2"/>
                </a:solidFill>
              </a:rPr>
              <a:t> </a:t>
            </a:r>
          </a:p>
        </p:txBody>
      </p:sp>
      <p:pic>
        <p:nvPicPr>
          <p:cNvPr id="33" name="Рисунок 32">
            <a:extLst>
              <a:ext uri="{FF2B5EF4-FFF2-40B4-BE49-F238E27FC236}">
                <a16:creationId xmlns:a16="http://schemas.microsoft.com/office/drawing/2014/main" id="{27782403-CC93-C77B-29E4-9025DE830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9" y="3047324"/>
            <a:ext cx="414864" cy="346073"/>
          </a:xfrm>
          <a:prstGeom prst="rect">
            <a:avLst/>
          </a:prstGeom>
        </p:spPr>
      </p:pic>
      <p:pic>
        <p:nvPicPr>
          <p:cNvPr id="34" name="Рисунок 33">
            <a:extLst>
              <a:ext uri="{FF2B5EF4-FFF2-40B4-BE49-F238E27FC236}">
                <a16:creationId xmlns:a16="http://schemas.microsoft.com/office/drawing/2014/main" id="{EFBF25AA-6B6C-C950-C0D3-5B9DDB0288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9" y="4315029"/>
            <a:ext cx="414864" cy="346073"/>
          </a:xfrm>
          <a:prstGeom prst="rect">
            <a:avLst/>
          </a:prstGeom>
        </p:spPr>
      </p:pic>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89735" y="3102499"/>
            <a:ext cx="414864" cy="346073"/>
          </a:xfrm>
          <a:prstGeom prst="rect">
            <a:avLst/>
          </a:prstGeom>
        </p:spPr>
      </p:pic>
      <p:sp>
        <p:nvSpPr>
          <p:cNvPr id="3" name="Прямоугольник 2">
            <a:extLst>
              <a:ext uri="{FF2B5EF4-FFF2-40B4-BE49-F238E27FC236}">
                <a16:creationId xmlns:a16="http://schemas.microsoft.com/office/drawing/2014/main" id="{35238B71-E927-4CBC-8802-FFF42FED1AA1}"/>
              </a:ext>
            </a:extLst>
          </p:cNvPr>
          <p:cNvSpPr/>
          <p:nvPr/>
        </p:nvSpPr>
        <p:spPr>
          <a:xfrm>
            <a:off x="6948344" y="3057490"/>
            <a:ext cx="4608578" cy="1815882"/>
          </a:xfrm>
          <a:prstGeom prst="rect">
            <a:avLst/>
          </a:prstGeom>
        </p:spPr>
        <p:txBody>
          <a:bodyPr wrap="square">
            <a:spAutoFit/>
          </a:bodyPr>
          <a:lstStyle/>
          <a:p>
            <a:pPr>
              <a:lnSpc>
                <a:spcPct val="100000"/>
              </a:lnSpc>
            </a:pPr>
            <a:r>
              <a:rPr lang="ru-RU" sz="1400" b="1" dirty="0">
                <a:latin typeface="IngoStem Bold" panose="020B0503020203020204" pitchFamily="34" charset="0"/>
                <a:ea typeface="IngoStem Bold" panose="020B0503020203020204" pitchFamily="34" charset="0"/>
              </a:rPr>
              <a:t>Наличие медицинских противопоказаний </a:t>
            </a:r>
            <a:r>
              <a:rPr lang="ru-RU" sz="1400" dirty="0">
                <a:latin typeface="IngoStem" panose="020B0503020203020204" pitchFamily="34" charset="0"/>
                <a:ea typeface="IngoStem" panose="020B0503020203020204" pitchFamily="34" charset="0"/>
              </a:rPr>
              <a:t>(в т. ч. содержание/нахождение в карантине по указанию врача по причине непреднамеренного контакта с лицами, зараженными карантинными заболеваниями), препятствующих совершению поездки и возникших по причине внезапного расстройства здоровья </a:t>
            </a:r>
          </a:p>
          <a:p>
            <a:pPr>
              <a:lnSpc>
                <a:spcPct val="100000"/>
              </a:lnSpc>
            </a:pPr>
            <a:r>
              <a:rPr lang="ru-RU" sz="1400" dirty="0">
                <a:latin typeface="IngoStem" panose="020B0503020203020204" pitchFamily="34" charset="0"/>
                <a:ea typeface="IngoStem" panose="020B0503020203020204" pitchFamily="34" charset="0"/>
                <a:cs typeface="Trebuchet MS"/>
              </a:rPr>
              <a:t>(застрахованного или его супруги(-а), или их близких родственников, или компаньонов)</a:t>
            </a:r>
            <a:endParaRPr lang="ru-RU" sz="1400" dirty="0">
              <a:latin typeface="IngoStem" panose="020B0503020203020204" pitchFamily="34" charset="0"/>
              <a:ea typeface="IngoStem" panose="020B0503020203020204" pitchFamily="34" charset="0"/>
            </a:endParaRPr>
          </a:p>
        </p:txBody>
      </p:sp>
    </p:spTree>
    <p:extLst>
      <p:ext uri="{BB962C8B-B14F-4D97-AF65-F5344CB8AC3E}">
        <p14:creationId xmlns:p14="http://schemas.microsoft.com/office/powerpoint/2010/main" val="3067709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38">
            <a:extLst>
              <a:ext uri="{FF2B5EF4-FFF2-40B4-BE49-F238E27FC236}">
                <a16:creationId xmlns:a16="http://schemas.microsoft.com/office/drawing/2014/main" id="{A3C24F8C-0F49-5182-CF50-031AF33A6BAC}"/>
              </a:ext>
            </a:extLst>
          </p:cNvPr>
          <p:cNvSpPr txBox="1">
            <a:spLocks/>
          </p:cNvSpPr>
          <p:nvPr/>
        </p:nvSpPr>
        <p:spPr>
          <a:xfrm>
            <a:off x="987836" y="2818655"/>
            <a:ext cx="5154504" cy="1818660"/>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rPr>
              <a:t>Задержка и/или отмена </a:t>
            </a:r>
            <a:r>
              <a:rPr lang="ru-RU" sz="1400" b="0" dirty="0">
                <a:latin typeface="IngoStem" panose="020B0503020203020204" pitchFamily="34" charset="0"/>
                <a:ea typeface="IngoStem" panose="020B0503020203020204" pitchFamily="34" charset="0"/>
              </a:rPr>
              <a:t>внутреннего или международного рейса (</a:t>
            </a:r>
            <a:r>
              <a:rPr lang="ru-RU" sz="1400" b="0">
                <a:latin typeface="IngoStem" panose="020B0503020203020204" pitchFamily="34" charset="0"/>
                <a:ea typeface="IngoStem" panose="020B0503020203020204" pitchFamily="34" charset="0"/>
              </a:rPr>
              <a:t>регулярного авиа), </a:t>
            </a:r>
            <a:br>
              <a:rPr lang="ru-RU" sz="1400" b="0" dirty="0">
                <a:latin typeface="IngoStem" panose="020B0503020203020204" pitchFamily="34" charset="0"/>
                <a:ea typeface="IngoStem" panose="020B0503020203020204" pitchFamily="34" charset="0"/>
              </a:rPr>
            </a:br>
            <a:r>
              <a:rPr lang="ru-RU" sz="1400" b="0" dirty="0">
                <a:latin typeface="IngoStem" panose="020B0503020203020204" pitchFamily="34" charset="0"/>
                <a:ea typeface="IngoStem" panose="020B0503020203020204" pitchFamily="34" charset="0"/>
              </a:rPr>
              <a:t>а также железнодорожного или автобусного)</a:t>
            </a:r>
            <a:br>
              <a:rPr lang="ru-RU" sz="1400" b="0" dirty="0">
                <a:latin typeface="IngoStem" panose="020B0503020203020204" pitchFamily="34" charset="0"/>
                <a:ea typeface="IngoStem" panose="020B0503020203020204" pitchFamily="34" charset="0"/>
              </a:rPr>
            </a:br>
            <a:r>
              <a:rPr lang="ru-RU" sz="1400" b="0" dirty="0">
                <a:latin typeface="IngoStem" panose="020B0503020203020204" pitchFamily="34" charset="0"/>
                <a:ea typeface="IngoStem" panose="020B0503020203020204" pitchFamily="34" charset="0"/>
              </a:rPr>
              <a:t>в связи с </a:t>
            </a:r>
            <a:r>
              <a:rPr lang="ru-RU" sz="1400" dirty="0">
                <a:latin typeface="IngoStem" panose="020B0503020203020204" pitchFamily="34" charset="0"/>
                <a:ea typeface="IngoStem" panose="020B0503020203020204" pitchFamily="34" charset="0"/>
              </a:rPr>
              <a:t>механическими поломками транспортного средства, и/или погодными условиями, и/или обеспечением безопасности перевозки </a:t>
            </a:r>
            <a:r>
              <a:rPr lang="ru-RU" sz="1400" b="0" dirty="0">
                <a:latin typeface="IngoStem" panose="020B0503020203020204" pitchFamily="34" charset="0"/>
                <a:ea typeface="IngoStem" panose="020B0503020203020204" pitchFamily="34" charset="0"/>
              </a:rPr>
              <a:t>(«Ковёр»), препятствующим отправке рейса</a:t>
            </a:r>
          </a:p>
        </p:txBody>
      </p:sp>
      <p:sp>
        <p:nvSpPr>
          <p:cNvPr id="24" name="Текст 138">
            <a:extLst>
              <a:ext uri="{FF2B5EF4-FFF2-40B4-BE49-F238E27FC236}">
                <a16:creationId xmlns:a16="http://schemas.microsoft.com/office/drawing/2014/main" id="{E8D2FE39-EAFB-3391-3FD6-4F783E0D776B}"/>
              </a:ext>
            </a:extLst>
          </p:cNvPr>
          <p:cNvSpPr txBox="1">
            <a:spLocks/>
          </p:cNvSpPr>
          <p:nvPr/>
        </p:nvSpPr>
        <p:spPr>
          <a:xfrm>
            <a:off x="987836" y="4823052"/>
            <a:ext cx="5154504" cy="1208315"/>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rPr>
              <a:t>Опоздание на стыковочный</a:t>
            </a:r>
            <a:r>
              <a:rPr lang="ru-RU" sz="1400" b="0" dirty="0">
                <a:latin typeface="IngoStem" panose="020B0503020203020204" pitchFamily="34" charset="0"/>
                <a:ea typeface="IngoStem" panose="020B0503020203020204" pitchFamily="34" charset="0"/>
              </a:rPr>
              <a:t> внутренний или международный </a:t>
            </a:r>
            <a:r>
              <a:rPr lang="ru-RU" sz="1400" dirty="0">
                <a:latin typeface="IngoStem" panose="020B0503020203020204" pitchFamily="34" charset="0"/>
                <a:ea typeface="IngoStem" panose="020B0503020203020204" pitchFamily="34" charset="0"/>
              </a:rPr>
              <a:t>рейс по вине перевозчика </a:t>
            </a:r>
            <a:r>
              <a:rPr lang="ru-RU" sz="1400" b="0" dirty="0">
                <a:latin typeface="IngoStem" panose="020B0503020203020204" pitchFamily="34" charset="0"/>
                <a:ea typeface="IngoStem" panose="020B0503020203020204" pitchFamily="34" charset="0"/>
              </a:rPr>
              <a:t>в связи с поздним прибытием (задержкой) предыдущего регулярного рейса в транзитный пункт более чем на 1 (один) час</a:t>
            </a:r>
            <a:endParaRPr lang="ru-RU" sz="1400" b="0" dirty="0">
              <a:latin typeface="IngoStem" panose="020B0503020203020204" pitchFamily="34" charset="0"/>
              <a:ea typeface="IngoStem" panose="020B0503020203020204" pitchFamily="34" charset="0"/>
              <a:cs typeface="Trebuchet MS"/>
            </a:endParaRPr>
          </a:p>
        </p:txBody>
      </p:sp>
      <p:sp>
        <p:nvSpPr>
          <p:cNvPr id="26" name="Текст 138">
            <a:extLst>
              <a:ext uri="{FF2B5EF4-FFF2-40B4-BE49-F238E27FC236}">
                <a16:creationId xmlns:a16="http://schemas.microsoft.com/office/drawing/2014/main" id="{A551CB88-C728-6F43-A4ED-9C8840158773}"/>
              </a:ext>
            </a:extLst>
          </p:cNvPr>
          <p:cNvSpPr txBox="1">
            <a:spLocks/>
          </p:cNvSpPr>
          <p:nvPr/>
        </p:nvSpPr>
        <p:spPr>
          <a:xfrm>
            <a:off x="6993389" y="2818655"/>
            <a:ext cx="4934069" cy="1647210"/>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rPr>
              <a:t>Опоздание на пересадочный </a:t>
            </a:r>
            <a:r>
              <a:rPr lang="ru-RU" sz="1400" b="0" dirty="0">
                <a:latin typeface="IngoStem" panose="020B0503020203020204" pitchFamily="34" charset="0"/>
                <a:ea typeface="IngoStem" panose="020B0503020203020204" pitchFamily="34" charset="0"/>
              </a:rPr>
              <a:t>внутренний или международный </a:t>
            </a:r>
            <a:r>
              <a:rPr lang="ru-RU" sz="1400" dirty="0">
                <a:latin typeface="IngoStem" panose="020B0503020203020204" pitchFamily="34" charset="0"/>
                <a:ea typeface="IngoStem" panose="020B0503020203020204" pitchFamily="34" charset="0"/>
              </a:rPr>
              <a:t>рейс</a:t>
            </a:r>
            <a:r>
              <a:rPr lang="ru-RU" sz="1400" b="0" dirty="0">
                <a:latin typeface="IngoStem" panose="020B0503020203020204" pitchFamily="34" charset="0"/>
                <a:ea typeface="IngoStem" panose="020B0503020203020204" pitchFamily="34" charset="0"/>
              </a:rPr>
              <a:t> случаев по вине </a:t>
            </a:r>
            <a:r>
              <a:rPr lang="ru-RU" sz="1400" dirty="0">
                <a:latin typeface="IngoStem" panose="020B0503020203020204" pitchFamily="34" charset="0"/>
                <a:ea typeface="IngoStem" panose="020B0503020203020204" pitchFamily="34" charset="0"/>
              </a:rPr>
              <a:t>перевозчика</a:t>
            </a:r>
            <a:r>
              <a:rPr lang="ru-RU" sz="1400" b="0" dirty="0">
                <a:latin typeface="IngoStem" panose="020B0503020203020204" pitchFamily="34" charset="0"/>
                <a:ea typeface="IngoStem" panose="020B0503020203020204" pitchFamily="34" charset="0"/>
              </a:rPr>
              <a:t> (в связи с поздним прибытием (задержкой) предыдущего регулярного рейса)</a:t>
            </a:r>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474425"/>
            <a:ext cx="8713874" cy="5355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t>Возмещаются расходы, возникшие вследствие отмены поездки или изменения сроков пребывания в поездке за границу или по России. </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400" y="487683"/>
            <a:ext cx="8557586" cy="867097"/>
          </a:xfrm>
        </p:spPr>
        <p:txBody>
          <a:bodyPr/>
          <a:lstStyle/>
          <a:p>
            <a:pPr>
              <a:lnSpc>
                <a:spcPct val="85000"/>
              </a:lnSpc>
            </a:pPr>
            <a:r>
              <a:rPr lang="ru-RU" sz="3300" dirty="0"/>
              <a:t>Страхование риска отмены поездки (невыезд) за границу и по России</a:t>
            </a:r>
          </a:p>
        </p:txBody>
      </p:sp>
      <p:sp>
        <p:nvSpPr>
          <p:cNvPr id="10" name="Текст 19">
            <a:extLst>
              <a:ext uri="{FF2B5EF4-FFF2-40B4-BE49-F238E27FC236}">
                <a16:creationId xmlns:a16="http://schemas.microsoft.com/office/drawing/2014/main" id="{8D86F92B-E9A2-F696-B9AA-7A6A89B7A151}"/>
              </a:ext>
            </a:extLst>
          </p:cNvPr>
          <p:cNvSpPr txBox="1">
            <a:spLocks/>
          </p:cNvSpPr>
          <p:nvPr/>
        </p:nvSpPr>
        <p:spPr>
          <a:xfrm>
            <a:off x="635079" y="2050866"/>
            <a:ext cx="9782550" cy="93051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355600" algn="l"/>
              </a:tabLst>
            </a:pPr>
            <a:r>
              <a:rPr lang="ru-RU" sz="1400" dirty="0">
                <a:solidFill>
                  <a:srgbClr val="0062D2"/>
                </a:solidFill>
              </a:rPr>
              <a:t>Какие ситуации могут быть застрахованы:</a:t>
            </a:r>
          </a:p>
          <a:p>
            <a:pPr>
              <a:tabLst>
                <a:tab pos="355600" algn="l"/>
              </a:tabLst>
            </a:pPr>
            <a:endParaRPr lang="ru-RU" sz="1400" dirty="0">
              <a:solidFill>
                <a:srgbClr val="0062D2"/>
              </a:solidFill>
              <a:highlight>
                <a:srgbClr val="33C9FF"/>
              </a:highlight>
            </a:endParaRPr>
          </a:p>
          <a:p>
            <a:pPr marL="228600" indent="-228600">
              <a:buFont typeface="Arial" panose="020B0604020202020204" pitchFamily="34" charset="0"/>
              <a:buChar char="•"/>
            </a:pPr>
            <a:r>
              <a:rPr lang="ru-RU" sz="1400" dirty="0">
                <a:solidFill>
                  <a:srgbClr val="0062D2"/>
                </a:solidFill>
              </a:rPr>
              <a:t>отмена или изменение сроков поездки (задержка с выездом</a:t>
            </a:r>
            <a:r>
              <a:rPr lang="en-US" sz="1400" dirty="0">
                <a:solidFill>
                  <a:srgbClr val="0062D2"/>
                </a:solidFill>
              </a:rPr>
              <a:t>/</a:t>
            </a:r>
            <a:r>
              <a:rPr lang="ru-RU" sz="1400" dirty="0">
                <a:solidFill>
                  <a:srgbClr val="0062D2"/>
                </a:solidFill>
              </a:rPr>
              <a:t>задержка с возвращением) по причинам:</a:t>
            </a:r>
            <a:r>
              <a:rPr lang="ru-RU" sz="1200" dirty="0">
                <a:solidFill>
                  <a:srgbClr val="0062D2"/>
                </a:solidFill>
              </a:rPr>
              <a:t> </a:t>
            </a:r>
          </a:p>
        </p:txBody>
      </p:sp>
      <p:pic>
        <p:nvPicPr>
          <p:cNvPr id="33" name="Рисунок 32">
            <a:extLst>
              <a:ext uri="{FF2B5EF4-FFF2-40B4-BE49-F238E27FC236}">
                <a16:creationId xmlns:a16="http://schemas.microsoft.com/office/drawing/2014/main" id="{27782403-CC93-C77B-29E4-9025DE830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2973" y="2909041"/>
            <a:ext cx="414864" cy="346073"/>
          </a:xfrm>
          <a:prstGeom prst="rect">
            <a:avLst/>
          </a:prstGeom>
        </p:spPr>
      </p:pic>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2972" y="4862713"/>
            <a:ext cx="414864" cy="346073"/>
          </a:xfrm>
          <a:prstGeom prst="rect">
            <a:avLst/>
          </a:prstGeom>
        </p:spPr>
      </p:pic>
      <p:pic>
        <p:nvPicPr>
          <p:cNvPr id="36" name="Рисунок 35">
            <a:extLst>
              <a:ext uri="{FF2B5EF4-FFF2-40B4-BE49-F238E27FC236}">
                <a16:creationId xmlns:a16="http://schemas.microsoft.com/office/drawing/2014/main" id="{C3FA8F73-7B5B-91CC-D597-B0AE447ED0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262" y="2900051"/>
            <a:ext cx="414864" cy="346073"/>
          </a:xfrm>
          <a:prstGeom prst="rect">
            <a:avLst/>
          </a:prstGeom>
        </p:spPr>
      </p:pic>
      <p:pic>
        <p:nvPicPr>
          <p:cNvPr id="38" name="Рисунок 37">
            <a:extLst>
              <a:ext uri="{FF2B5EF4-FFF2-40B4-BE49-F238E27FC236}">
                <a16:creationId xmlns:a16="http://schemas.microsoft.com/office/drawing/2014/main" id="{55D0C7E9-9C48-24AF-B8C8-B5672E4B6C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58614" y="4902700"/>
            <a:ext cx="414864" cy="346073"/>
          </a:xfrm>
          <a:prstGeom prst="rect">
            <a:avLst/>
          </a:prstGeom>
        </p:spPr>
      </p:pic>
      <p:sp>
        <p:nvSpPr>
          <p:cNvPr id="2" name="Прямоугольник 1">
            <a:extLst>
              <a:ext uri="{FF2B5EF4-FFF2-40B4-BE49-F238E27FC236}">
                <a16:creationId xmlns:a16="http://schemas.microsoft.com/office/drawing/2014/main" id="{14DD41C7-8C97-4737-904B-5E2B0FE699B8}"/>
              </a:ext>
            </a:extLst>
          </p:cNvPr>
          <p:cNvSpPr/>
          <p:nvPr/>
        </p:nvSpPr>
        <p:spPr>
          <a:xfrm>
            <a:off x="1237344" y="4622997"/>
            <a:ext cx="5057078" cy="246221"/>
          </a:xfrm>
          <a:prstGeom prst="rect">
            <a:avLst/>
          </a:prstGeom>
        </p:spPr>
        <p:txBody>
          <a:bodyPr wrap="square">
            <a:spAutoFit/>
          </a:bodyPr>
          <a:lstStyle/>
          <a:p>
            <a:r>
              <a:rPr lang="ru-RU" sz="1000" dirty="0">
                <a:solidFill>
                  <a:srgbClr val="0062D2"/>
                </a:solidFill>
                <a:latin typeface="IngoStem" panose="020B0503020203020204" pitchFamily="34" charset="0"/>
                <a:ea typeface="IngoStem" panose="020B0503020203020204" pitchFamily="34" charset="0"/>
              </a:rPr>
              <a:t>При условии, что что задержка рейса продолжалась не менее чем 6 часов</a:t>
            </a:r>
          </a:p>
        </p:txBody>
      </p:sp>
      <p:sp>
        <p:nvSpPr>
          <p:cNvPr id="25" name="Прямоугольник 24">
            <a:extLst>
              <a:ext uri="{FF2B5EF4-FFF2-40B4-BE49-F238E27FC236}">
                <a16:creationId xmlns:a16="http://schemas.microsoft.com/office/drawing/2014/main" id="{A7168EA9-BDCA-414B-88BC-8D0F023996EF}"/>
              </a:ext>
            </a:extLst>
          </p:cNvPr>
          <p:cNvSpPr/>
          <p:nvPr/>
        </p:nvSpPr>
        <p:spPr>
          <a:xfrm>
            <a:off x="1237344" y="5992586"/>
            <a:ext cx="4934069" cy="246221"/>
          </a:xfrm>
          <a:prstGeom prst="rect">
            <a:avLst/>
          </a:prstGeom>
        </p:spPr>
        <p:txBody>
          <a:bodyPr wrap="square">
            <a:spAutoFit/>
          </a:bodyPr>
          <a:lstStyle/>
          <a:p>
            <a:r>
              <a:rPr lang="ru-RU" sz="1000" dirty="0">
                <a:solidFill>
                  <a:srgbClr val="0062D2"/>
                </a:solidFill>
                <a:latin typeface="IngoStem" panose="020B0503020203020204" pitchFamily="34" charset="0"/>
                <a:ea typeface="IngoStem" panose="020B0503020203020204" pitchFamily="34" charset="0"/>
              </a:rPr>
              <a:t>При условии, что время между стыковочными рейсами не менее 2 (двух) часов</a:t>
            </a:r>
          </a:p>
        </p:txBody>
      </p:sp>
      <p:sp>
        <p:nvSpPr>
          <p:cNvPr id="21" name="Прямоугольник 20">
            <a:extLst>
              <a:ext uri="{FF2B5EF4-FFF2-40B4-BE49-F238E27FC236}">
                <a16:creationId xmlns:a16="http://schemas.microsoft.com/office/drawing/2014/main" id="{8D35AC72-86D0-4D0C-8F5C-34FB90A41A4C}"/>
              </a:ext>
            </a:extLst>
          </p:cNvPr>
          <p:cNvSpPr/>
          <p:nvPr/>
        </p:nvSpPr>
        <p:spPr>
          <a:xfrm>
            <a:off x="7248076" y="3882712"/>
            <a:ext cx="4679382" cy="400110"/>
          </a:xfrm>
          <a:prstGeom prst="rect">
            <a:avLst/>
          </a:prstGeom>
        </p:spPr>
        <p:txBody>
          <a:bodyPr wrap="square">
            <a:spAutoFit/>
          </a:bodyPr>
          <a:lstStyle/>
          <a:p>
            <a:r>
              <a:rPr lang="ru-RU" sz="1000" dirty="0">
                <a:solidFill>
                  <a:srgbClr val="0062D2"/>
                </a:solidFill>
                <a:latin typeface="IngoStem" panose="020B0503020203020204" pitchFamily="34" charset="0"/>
                <a:ea typeface="IngoStem" panose="020B0503020203020204" pitchFamily="34" charset="0"/>
              </a:rPr>
              <a:t>При условии,  что время между пересадочными рейсами одного вида транспорта не менее 3 (трех) часов, разных видов транспорта не менее 12 (двенадцати) часов</a:t>
            </a:r>
          </a:p>
        </p:txBody>
      </p:sp>
      <p:sp>
        <p:nvSpPr>
          <p:cNvPr id="27" name="Текст 138">
            <a:extLst>
              <a:ext uri="{FF2B5EF4-FFF2-40B4-BE49-F238E27FC236}">
                <a16:creationId xmlns:a16="http://schemas.microsoft.com/office/drawing/2014/main" id="{AA7E6E33-B01B-413E-BCAD-4BAB0AB43915}"/>
              </a:ext>
            </a:extLst>
          </p:cNvPr>
          <p:cNvSpPr txBox="1">
            <a:spLocks/>
          </p:cNvSpPr>
          <p:nvPr/>
        </p:nvSpPr>
        <p:spPr>
          <a:xfrm>
            <a:off x="6993389" y="4823052"/>
            <a:ext cx="4934069" cy="1647210"/>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dirty="0">
                <a:latin typeface="IngoStem" panose="020B0503020203020204" pitchFamily="34" charset="0"/>
                <a:ea typeface="IngoStem" panose="020B0503020203020204" pitchFamily="34" charset="0"/>
              </a:rPr>
              <a:t>Отсутствие свободных мест </a:t>
            </a:r>
            <a:r>
              <a:rPr lang="ru-RU" sz="1400" b="0" dirty="0">
                <a:latin typeface="IngoStem" panose="020B0503020203020204" pitchFamily="34" charset="0"/>
                <a:ea typeface="IngoStem" panose="020B0503020203020204" pitchFamily="34" charset="0"/>
              </a:rPr>
              <a:t>(отказ авиакомпании в посадке на внутренний или международный рейс, указанный в проездных документах Застрахованного, по причине отсутствия мест (</a:t>
            </a:r>
            <a:r>
              <a:rPr lang="ru-RU" sz="1400" b="0" dirty="0" err="1">
                <a:latin typeface="IngoStem" panose="020B0503020203020204" pitchFamily="34" charset="0"/>
                <a:ea typeface="IngoStem" panose="020B0503020203020204" pitchFamily="34" charset="0"/>
              </a:rPr>
              <a:t>overbooking</a:t>
            </a:r>
            <a:r>
              <a:rPr lang="ru-RU" sz="1400" b="0" dirty="0">
                <a:latin typeface="IngoStem" panose="020B0503020203020204" pitchFamily="34" charset="0"/>
                <a:ea typeface="IngoStem" panose="020B0503020203020204" pitchFamily="34" charset="0"/>
              </a:rPr>
              <a:t>)</a:t>
            </a:r>
          </a:p>
        </p:txBody>
      </p:sp>
    </p:spTree>
    <p:extLst>
      <p:ext uri="{BB962C8B-B14F-4D97-AF65-F5344CB8AC3E}">
        <p14:creationId xmlns:p14="http://schemas.microsoft.com/office/powerpoint/2010/main" val="1774060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138">
            <a:extLst>
              <a:ext uri="{FF2B5EF4-FFF2-40B4-BE49-F238E27FC236}">
                <a16:creationId xmlns:a16="http://schemas.microsoft.com/office/drawing/2014/main" id="{A3C24F8C-0F49-5182-CF50-031AF33A6BAC}"/>
              </a:ext>
            </a:extLst>
          </p:cNvPr>
          <p:cNvSpPr txBox="1">
            <a:spLocks/>
          </p:cNvSpPr>
          <p:nvPr/>
        </p:nvSpPr>
        <p:spPr>
          <a:xfrm>
            <a:off x="507330" y="3149263"/>
            <a:ext cx="5588671" cy="1818660"/>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2" indent="0">
              <a:buNone/>
            </a:pPr>
            <a:r>
              <a:rPr lang="ru-RU" sz="1600" b="0" dirty="0">
                <a:latin typeface="IngoStem" panose="020B0503020203020204" pitchFamily="34" charset="-52"/>
                <a:ea typeface="IngoStem" panose="020B0503020203020204" pitchFamily="34" charset="-52"/>
              </a:rPr>
              <a:t>Опоздания на рейс по </a:t>
            </a:r>
            <a:r>
              <a:rPr lang="ru-RU" sz="1600" dirty="0">
                <a:latin typeface="IngoStem" panose="020B0503020203020204" pitchFamily="34" charset="-52"/>
                <a:ea typeface="IngoStem" panose="020B0503020203020204" pitchFamily="34" charset="-52"/>
              </a:rPr>
              <a:t>причине</a:t>
            </a:r>
          </a:p>
          <a:p>
            <a:pPr marL="457200" lvl="2" indent="0">
              <a:buNone/>
            </a:pPr>
            <a:r>
              <a:rPr lang="ru-RU" sz="1600" dirty="0">
                <a:latin typeface="IngoStem" panose="020B0503020203020204" pitchFamily="34" charset="-52"/>
                <a:ea typeface="IngoStem" panose="020B0503020203020204" pitchFamily="34" charset="-52"/>
              </a:rPr>
              <a:t>дорожно-транспортной обстановки</a:t>
            </a:r>
          </a:p>
        </p:txBody>
      </p:sp>
      <p:sp>
        <p:nvSpPr>
          <p:cNvPr id="24" name="Текст 138">
            <a:extLst>
              <a:ext uri="{FF2B5EF4-FFF2-40B4-BE49-F238E27FC236}">
                <a16:creationId xmlns:a16="http://schemas.microsoft.com/office/drawing/2014/main" id="{E8D2FE39-EAFB-3391-3FD6-4F783E0D776B}"/>
              </a:ext>
            </a:extLst>
          </p:cNvPr>
          <p:cNvSpPr txBox="1">
            <a:spLocks/>
          </p:cNvSpPr>
          <p:nvPr/>
        </p:nvSpPr>
        <p:spPr>
          <a:xfrm>
            <a:off x="6510864" y="3149263"/>
            <a:ext cx="5154504" cy="1208315"/>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600" dirty="0">
                <a:latin typeface="IngoStem" panose="020B0503020203020204" pitchFamily="34" charset="-52"/>
                <a:ea typeface="IngoStem" panose="020B0503020203020204" pitchFamily="34" charset="-52"/>
              </a:rPr>
              <a:t>Чрезвычайной ситуации </a:t>
            </a:r>
            <a:r>
              <a:rPr lang="ru-RU" sz="1600" b="0" dirty="0">
                <a:latin typeface="IngoStem" panose="020B0503020203020204" pitchFamily="34" charset="-52"/>
                <a:ea typeface="IngoStem" panose="020B0503020203020204" pitchFamily="34" charset="-52"/>
              </a:rPr>
              <a:t>в аэропорту, на железнодорожном или автовокзале/станции, препятствующими отправке/прибытию рейса. ЧС признается пожар, наводнение, взрыв/угроза взрыва, террористический акт/угроза террористического акта на территории аэропорта, железнодорожного или автобусного вокзала</a:t>
            </a:r>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474425"/>
            <a:ext cx="8713874" cy="53553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t>Возмещаются расходы, возникшие вследствие отмены поездки или изменения сроков пребывания в поездке за границу или по России. </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400" y="487683"/>
            <a:ext cx="8557586" cy="867097"/>
          </a:xfrm>
        </p:spPr>
        <p:txBody>
          <a:bodyPr/>
          <a:lstStyle/>
          <a:p>
            <a:pPr>
              <a:lnSpc>
                <a:spcPct val="85000"/>
              </a:lnSpc>
            </a:pPr>
            <a:r>
              <a:rPr lang="ru-RU" sz="3300" dirty="0"/>
              <a:t>Страхование риска отмены поездки (невыезд) за границу и по России</a:t>
            </a:r>
          </a:p>
        </p:txBody>
      </p:sp>
      <p:sp>
        <p:nvSpPr>
          <p:cNvPr id="10" name="Текст 19">
            <a:extLst>
              <a:ext uri="{FF2B5EF4-FFF2-40B4-BE49-F238E27FC236}">
                <a16:creationId xmlns:a16="http://schemas.microsoft.com/office/drawing/2014/main" id="{8D86F92B-E9A2-F696-B9AA-7A6A89B7A151}"/>
              </a:ext>
            </a:extLst>
          </p:cNvPr>
          <p:cNvSpPr txBox="1">
            <a:spLocks/>
          </p:cNvSpPr>
          <p:nvPr/>
        </p:nvSpPr>
        <p:spPr>
          <a:xfrm>
            <a:off x="635079" y="2050866"/>
            <a:ext cx="9782550" cy="930511"/>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355600" algn="l"/>
              </a:tabLst>
            </a:pPr>
            <a:r>
              <a:rPr lang="ru-RU" sz="1400" dirty="0">
                <a:solidFill>
                  <a:srgbClr val="0062D2"/>
                </a:solidFill>
              </a:rPr>
              <a:t>Какие ситуации могут быть застрахованы:</a:t>
            </a:r>
          </a:p>
          <a:p>
            <a:pPr>
              <a:tabLst>
                <a:tab pos="355600" algn="l"/>
              </a:tabLst>
            </a:pPr>
            <a:endParaRPr lang="ru-RU" sz="1400" dirty="0">
              <a:solidFill>
                <a:srgbClr val="0062D2"/>
              </a:solidFill>
              <a:highlight>
                <a:srgbClr val="33C9FF"/>
              </a:highlight>
            </a:endParaRPr>
          </a:p>
          <a:p>
            <a:pPr marL="228600" indent="-228600">
              <a:buFont typeface="Arial" panose="020B0604020202020204" pitchFamily="34" charset="0"/>
              <a:buChar char="•"/>
            </a:pPr>
            <a:r>
              <a:rPr lang="ru-RU" sz="1400" dirty="0">
                <a:solidFill>
                  <a:srgbClr val="0062D2"/>
                </a:solidFill>
              </a:rPr>
              <a:t>отмена или изменение сроков поездки (задержка с выездом</a:t>
            </a:r>
            <a:r>
              <a:rPr lang="en-US" sz="1400" dirty="0">
                <a:solidFill>
                  <a:srgbClr val="0062D2"/>
                </a:solidFill>
              </a:rPr>
              <a:t>/</a:t>
            </a:r>
            <a:r>
              <a:rPr lang="ru-RU" sz="1400" dirty="0">
                <a:solidFill>
                  <a:srgbClr val="0062D2"/>
                </a:solidFill>
              </a:rPr>
              <a:t>задержка с возвращением) по причинам:</a:t>
            </a:r>
            <a:r>
              <a:rPr lang="ru-RU" sz="1200" dirty="0">
                <a:solidFill>
                  <a:srgbClr val="0062D2"/>
                </a:solidFill>
              </a:rPr>
              <a:t> </a:t>
            </a:r>
          </a:p>
        </p:txBody>
      </p:sp>
      <p:pic>
        <p:nvPicPr>
          <p:cNvPr id="33" name="Рисунок 32">
            <a:extLst>
              <a:ext uri="{FF2B5EF4-FFF2-40B4-BE49-F238E27FC236}">
                <a16:creationId xmlns:a16="http://schemas.microsoft.com/office/drawing/2014/main" id="{27782403-CC93-C77B-29E4-9025DE830E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2973" y="3225602"/>
            <a:ext cx="414864" cy="346073"/>
          </a:xfrm>
          <a:prstGeom prst="rect">
            <a:avLst/>
          </a:prstGeom>
        </p:spPr>
      </p:pic>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2972" y="5787883"/>
            <a:ext cx="414864" cy="346073"/>
          </a:xfrm>
          <a:prstGeom prst="rect">
            <a:avLst/>
          </a:prstGeom>
        </p:spPr>
      </p:pic>
      <p:pic>
        <p:nvPicPr>
          <p:cNvPr id="36" name="Рисунок 35">
            <a:extLst>
              <a:ext uri="{FF2B5EF4-FFF2-40B4-BE49-F238E27FC236}">
                <a16:creationId xmlns:a16="http://schemas.microsoft.com/office/drawing/2014/main" id="{C3FA8F73-7B5B-91CC-D597-B0AE447ED0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4097" y="3225602"/>
            <a:ext cx="414864" cy="346073"/>
          </a:xfrm>
          <a:prstGeom prst="rect">
            <a:avLst/>
          </a:prstGeom>
        </p:spPr>
      </p:pic>
      <p:sp>
        <p:nvSpPr>
          <p:cNvPr id="2" name="Прямоугольник 1">
            <a:extLst>
              <a:ext uri="{FF2B5EF4-FFF2-40B4-BE49-F238E27FC236}">
                <a16:creationId xmlns:a16="http://schemas.microsoft.com/office/drawing/2014/main" id="{14DD41C7-8C97-4737-904B-5E2B0FE699B8}"/>
              </a:ext>
            </a:extLst>
          </p:cNvPr>
          <p:cNvSpPr/>
          <p:nvPr/>
        </p:nvSpPr>
        <p:spPr>
          <a:xfrm>
            <a:off x="1174412" y="3753420"/>
            <a:ext cx="5057078" cy="1754326"/>
          </a:xfrm>
          <a:prstGeom prst="rect">
            <a:avLst/>
          </a:prstGeom>
        </p:spPr>
        <p:txBody>
          <a:bodyPr wrap="square">
            <a:spAutoFit/>
          </a:bodyPr>
          <a:lstStyle/>
          <a:p>
            <a:r>
              <a:rPr lang="ru-RU" sz="1200" dirty="0">
                <a:solidFill>
                  <a:srgbClr val="0062D2"/>
                </a:solidFill>
                <a:latin typeface="IngoStem" panose="020B0503020203020204" pitchFamily="34" charset="0"/>
                <a:ea typeface="IngoStem" panose="020B0503020203020204" pitchFamily="34" charset="0"/>
              </a:rPr>
              <a:t>При условии, что выезд к месту отправления рейса осуществлен заблаговременно в срок, не менее среднего срока поездки по маршруту, выбранному Застрахованным, который определяет общедоступный сервис построения маршрутов с учетом дорожной обстановки (</a:t>
            </a:r>
            <a:r>
              <a:rPr lang="en-US" sz="1200" dirty="0">
                <a:solidFill>
                  <a:srgbClr val="0062D2"/>
                </a:solidFill>
                <a:latin typeface="IngoStem" panose="020B0503020203020204" pitchFamily="34" charset="0"/>
                <a:ea typeface="IngoStem" panose="020B0503020203020204" pitchFamily="34" charset="0"/>
              </a:rPr>
              <a:t>Google maps</a:t>
            </a:r>
            <a:r>
              <a:rPr lang="ru-RU" sz="1200" dirty="0">
                <a:solidFill>
                  <a:srgbClr val="0062D2"/>
                </a:solidFill>
                <a:latin typeface="IngoStem" panose="020B0503020203020204" pitchFamily="34" charset="0"/>
                <a:ea typeface="IngoStem" panose="020B0503020203020204" pitchFamily="34" charset="0"/>
              </a:rPr>
              <a:t>, Яндекс карты и т. п.), и с учетом времени, рекомендованного перевозчиком для прохождения предполетного контроля в месте отправления (что может быть подтверждено документами гостиницы, такси, общественного транспорта, которым воспользовался Застрахованный).</a:t>
            </a:r>
          </a:p>
        </p:txBody>
      </p:sp>
      <p:sp>
        <p:nvSpPr>
          <p:cNvPr id="27" name="Текст 138">
            <a:extLst>
              <a:ext uri="{FF2B5EF4-FFF2-40B4-BE49-F238E27FC236}">
                <a16:creationId xmlns:a16="http://schemas.microsoft.com/office/drawing/2014/main" id="{AA7E6E33-B01B-413E-BCAD-4BAB0AB43915}"/>
              </a:ext>
            </a:extLst>
          </p:cNvPr>
          <p:cNvSpPr txBox="1">
            <a:spLocks/>
          </p:cNvSpPr>
          <p:nvPr/>
        </p:nvSpPr>
        <p:spPr>
          <a:xfrm>
            <a:off x="987836" y="5748927"/>
            <a:ext cx="4934069" cy="1647210"/>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b="0" dirty="0"/>
              <a:t>Банкротства и (или) приостановление деятельности перевозчика.</a:t>
            </a:r>
          </a:p>
        </p:txBody>
      </p:sp>
      <p:sp>
        <p:nvSpPr>
          <p:cNvPr id="16" name="Прямоугольник 15">
            <a:extLst>
              <a:ext uri="{FF2B5EF4-FFF2-40B4-BE49-F238E27FC236}">
                <a16:creationId xmlns:a16="http://schemas.microsoft.com/office/drawing/2014/main" id="{8985BE10-5708-41E1-96A3-054532E7BE75}"/>
              </a:ext>
            </a:extLst>
          </p:cNvPr>
          <p:cNvSpPr/>
          <p:nvPr/>
        </p:nvSpPr>
        <p:spPr>
          <a:xfrm>
            <a:off x="6749107" y="5224722"/>
            <a:ext cx="4763104" cy="246221"/>
          </a:xfrm>
          <a:prstGeom prst="rect">
            <a:avLst/>
          </a:prstGeom>
        </p:spPr>
        <p:txBody>
          <a:bodyPr wrap="square">
            <a:spAutoFit/>
          </a:bodyPr>
          <a:lstStyle/>
          <a:p>
            <a:r>
              <a:rPr lang="ru-RU" sz="1000" dirty="0">
                <a:solidFill>
                  <a:srgbClr val="0062D2"/>
                </a:solidFill>
                <a:latin typeface="IngoStem" panose="020B0503020203020204" pitchFamily="34" charset="0"/>
                <a:ea typeface="IngoStem" panose="020B0503020203020204" pitchFamily="34" charset="0"/>
              </a:rPr>
              <a:t>При при условии, что задержка рейса продолжалась не менее чем 6 часов</a:t>
            </a:r>
          </a:p>
        </p:txBody>
      </p:sp>
    </p:spTree>
    <p:extLst>
      <p:ext uri="{BB962C8B-B14F-4D97-AF65-F5344CB8AC3E}">
        <p14:creationId xmlns:p14="http://schemas.microsoft.com/office/powerpoint/2010/main" val="3434288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Текст 138">
            <a:extLst>
              <a:ext uri="{FF2B5EF4-FFF2-40B4-BE49-F238E27FC236}">
                <a16:creationId xmlns:a16="http://schemas.microsoft.com/office/drawing/2014/main" id="{E8D2FE39-EAFB-3391-3FD6-4F783E0D776B}"/>
              </a:ext>
            </a:extLst>
          </p:cNvPr>
          <p:cNvSpPr txBox="1">
            <a:spLocks/>
          </p:cNvSpPr>
          <p:nvPr/>
        </p:nvSpPr>
        <p:spPr>
          <a:xfrm>
            <a:off x="1049942" y="2277423"/>
            <a:ext cx="5154504" cy="795664"/>
          </a:xfrm>
          <a:prstGeom prst="rect">
            <a:avLst/>
          </a:prstGeom>
        </p:spPr>
        <p:txBody>
          <a:bodyPr lIns="270000" tIns="72000" rIns="0" bIns="126000">
            <a:norm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b="0" dirty="0">
                <a:cs typeface="Trebuchet MS"/>
              </a:rPr>
              <a:t>Возмещается стоимость (доля стоимости) поездки тех, кто указан в договоре как застрахованные лица</a:t>
            </a:r>
            <a:endParaRPr lang="ru-RU" sz="1600" b="0" dirty="0"/>
          </a:p>
        </p:txBody>
      </p:sp>
      <p:sp>
        <p:nvSpPr>
          <p:cNvPr id="6" name="Текст 19">
            <a:extLst>
              <a:ext uri="{FF2B5EF4-FFF2-40B4-BE49-F238E27FC236}">
                <a16:creationId xmlns:a16="http://schemas.microsoft.com/office/drawing/2014/main" id="{5A2DF0FB-89D4-37FC-19B2-7C742B260766}"/>
              </a:ext>
            </a:extLst>
          </p:cNvPr>
          <p:cNvSpPr txBox="1">
            <a:spLocks/>
          </p:cNvSpPr>
          <p:nvPr/>
        </p:nvSpPr>
        <p:spPr>
          <a:xfrm>
            <a:off x="635078" y="1474425"/>
            <a:ext cx="8713874" cy="313932"/>
          </a:xfrm>
          <a:prstGeom prst="rect">
            <a:avLst/>
          </a:prstGeom>
          <a:ln>
            <a:noFill/>
          </a:ln>
        </p:spPr>
        <p:txBody>
          <a:bodyPr wrap="square">
            <a:spAutoFit/>
          </a:bodyPr>
          <a:lstStyle>
            <a:lvl1pPr marL="0" indent="0" algn="l" defTabSz="914400" rtl="0" eaLnBrk="1" latinLnBrk="0" hangingPunct="1">
              <a:lnSpc>
                <a:spcPct val="90000"/>
              </a:lnSpc>
              <a:spcBef>
                <a:spcPts val="1000"/>
              </a:spcBef>
              <a:buFontTx/>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dirty="0">
                <a:solidFill>
                  <a:srgbClr val="0062D2"/>
                </a:solidFill>
              </a:rPr>
              <a:t>На кого распространяется страхование</a:t>
            </a:r>
          </a:p>
        </p:txBody>
      </p:sp>
      <p:sp>
        <p:nvSpPr>
          <p:cNvPr id="9" name="Заголовок 1">
            <a:extLst>
              <a:ext uri="{FF2B5EF4-FFF2-40B4-BE49-F238E27FC236}">
                <a16:creationId xmlns:a16="http://schemas.microsoft.com/office/drawing/2014/main" id="{9BBD52F4-03F5-5A6A-EC33-50B9B1B60ABA}"/>
              </a:ext>
            </a:extLst>
          </p:cNvPr>
          <p:cNvSpPr>
            <a:spLocks noGrp="1"/>
          </p:cNvSpPr>
          <p:nvPr>
            <p:ph type="title"/>
          </p:nvPr>
        </p:nvSpPr>
        <p:spPr>
          <a:xfrm>
            <a:off x="635078" y="470248"/>
            <a:ext cx="8557586" cy="1015663"/>
          </a:xfrm>
        </p:spPr>
        <p:txBody>
          <a:bodyPr/>
          <a:lstStyle/>
          <a:p>
            <a:pPr>
              <a:lnSpc>
                <a:spcPct val="100000"/>
              </a:lnSpc>
            </a:pPr>
            <a:r>
              <a:rPr lang="ru-RU" sz="3300" dirty="0"/>
              <a:t>Страхование риска отмены поездки (невыезд) за границу и по России</a:t>
            </a:r>
          </a:p>
        </p:txBody>
      </p:sp>
      <p:sp>
        <p:nvSpPr>
          <p:cNvPr id="11" name="Текст 19">
            <a:extLst>
              <a:ext uri="{FF2B5EF4-FFF2-40B4-BE49-F238E27FC236}">
                <a16:creationId xmlns:a16="http://schemas.microsoft.com/office/drawing/2014/main" id="{4A9CF2D8-EB6C-C446-5BDB-A5AC6710A690}"/>
              </a:ext>
            </a:extLst>
          </p:cNvPr>
          <p:cNvSpPr txBox="1">
            <a:spLocks/>
          </p:cNvSpPr>
          <p:nvPr/>
        </p:nvSpPr>
        <p:spPr>
          <a:xfrm>
            <a:off x="6669899" y="2275124"/>
            <a:ext cx="5045529" cy="3988272"/>
          </a:xfrm>
          <a:prstGeom prst="rect">
            <a:avLst/>
          </a:prstGeom>
        </p:spPr>
        <p:txBody>
          <a:bodyPr lIns="270000" tIns="72000" rIns="0" bIns="126000">
            <a:normAutofit/>
          </a:bodyPr>
          <a:lstStyle>
            <a:defPPr>
              <a:defRPr lang="en-US"/>
            </a:defPPr>
            <a:lvl1pPr indent="0" defTabSz="914400">
              <a:lnSpc>
                <a:spcPct val="100000"/>
              </a:lnSpc>
              <a:spcBef>
                <a:spcPts val="1000"/>
              </a:spcBef>
              <a:buFont typeface="Arial" panose="020B0604020202020204" pitchFamily="34" charset="0"/>
              <a:buNone/>
              <a:defRPr sz="2800" b="1" i="0">
                <a:latin typeface="IngoStem Medium" panose="020B0503020203020204" pitchFamily="34" charset="0"/>
                <a:ea typeface="IngoStem Medium" panose="020B0503020203020204" pitchFamily="34" charset="0"/>
                <a:cs typeface="Trebuchet MS"/>
              </a:defRPr>
            </a:lvl1pPr>
            <a:lvl2pPr marL="685800" indent="-228600" defTabSz="914400">
              <a:lnSpc>
                <a:spcPct val="90000"/>
              </a:lnSpc>
              <a:spcBef>
                <a:spcPts val="500"/>
              </a:spcBef>
              <a:buFont typeface="Arial" panose="020B0604020202020204" pitchFamily="34" charset="0"/>
              <a:buChar char="•"/>
              <a:defRPr sz="2400" b="1" i="0">
                <a:latin typeface="IngoStem Bold" panose="020B0503020203020204" pitchFamily="34" charset="0"/>
                <a:ea typeface="IngoStem Bold" panose="020B0503020203020204" pitchFamily="34" charset="0"/>
              </a:defRPr>
            </a:lvl2pPr>
            <a:lvl3pPr marL="1143000" indent="-228600" defTabSz="914400">
              <a:lnSpc>
                <a:spcPct val="90000"/>
              </a:lnSpc>
              <a:spcBef>
                <a:spcPts val="500"/>
              </a:spcBef>
              <a:buFont typeface="Arial" panose="020B0604020202020204" pitchFamily="34" charset="0"/>
              <a:buChar char="•"/>
              <a:defRPr sz="2000" b="1" i="0">
                <a:latin typeface="IngoStem Bold" panose="020B0503020203020204" pitchFamily="34" charset="0"/>
                <a:ea typeface="IngoStem Bold" panose="020B0503020203020204" pitchFamily="34" charset="0"/>
              </a:defRPr>
            </a:lvl3pPr>
            <a:lvl4pPr marL="1600200" indent="-228600" defTabSz="914400">
              <a:lnSpc>
                <a:spcPct val="90000"/>
              </a:lnSpc>
              <a:spcBef>
                <a:spcPts val="500"/>
              </a:spcBef>
              <a:buFont typeface="Arial" panose="020B0604020202020204" pitchFamily="34" charset="0"/>
              <a:buChar char="•"/>
              <a:defRPr b="1" i="0">
                <a:latin typeface="IngoStem Bold" panose="020B0503020203020204" pitchFamily="34" charset="0"/>
                <a:ea typeface="IngoStem Bold" panose="020B0503020203020204" pitchFamily="34" charset="0"/>
              </a:defRPr>
            </a:lvl4pPr>
            <a:lvl5pPr marL="2057400" indent="-228600" defTabSz="914400">
              <a:lnSpc>
                <a:spcPct val="90000"/>
              </a:lnSpc>
              <a:spcBef>
                <a:spcPts val="500"/>
              </a:spcBef>
              <a:buFont typeface="Arial" panose="020B0604020202020204" pitchFamily="34" charset="0"/>
              <a:buChar char="•"/>
              <a:defRPr b="1" i="0">
                <a:latin typeface="IngoStem Bold" panose="020B0503020203020204" pitchFamily="34" charset="0"/>
                <a:ea typeface="IngoStem Bold" panose="020B050302020302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ru-RU" sz="1800" dirty="0">
                <a:solidFill>
                  <a:srgbClr val="0062D2"/>
                </a:solidFill>
              </a:rPr>
              <a:t>Близкие родственники:</a:t>
            </a:r>
          </a:p>
          <a:p>
            <a:pPr marL="228600" indent="-228600">
              <a:buClr>
                <a:srgbClr val="0062D2"/>
              </a:buClr>
              <a:buFont typeface="Arial" panose="020B0604020202020204" pitchFamily="34" charset="0"/>
              <a:buChar char="•"/>
            </a:pPr>
            <a:r>
              <a:rPr lang="ru-RU" sz="1400" dirty="0"/>
              <a:t>Супруги (официальные)</a:t>
            </a:r>
          </a:p>
          <a:p>
            <a:pPr marL="228600" indent="-228600">
              <a:buClr>
                <a:srgbClr val="0062D2"/>
              </a:buClr>
              <a:buFont typeface="Arial" panose="020B0604020202020204" pitchFamily="34" charset="0"/>
              <a:buChar char="•"/>
            </a:pPr>
            <a:r>
              <a:rPr lang="ru-RU" sz="1400" dirty="0"/>
              <a:t>Отец и мать</a:t>
            </a:r>
          </a:p>
          <a:p>
            <a:pPr marL="228600" indent="-228600">
              <a:buClr>
                <a:srgbClr val="0062D2"/>
              </a:buClr>
              <a:buFont typeface="Arial" panose="020B0604020202020204" pitchFamily="34" charset="0"/>
              <a:buChar char="•"/>
            </a:pPr>
            <a:r>
              <a:rPr lang="ru-RU" sz="1400" dirty="0"/>
              <a:t>Дети (родные, усыновленные, находящиеся под опекой, попечительством), дети супруги(-а) от предыдущих браков</a:t>
            </a:r>
          </a:p>
          <a:p>
            <a:pPr marL="228600" indent="-228600">
              <a:buClr>
                <a:srgbClr val="0062D2"/>
              </a:buClr>
              <a:buFont typeface="Arial" panose="020B0604020202020204" pitchFamily="34" charset="0"/>
              <a:buChar char="•"/>
            </a:pPr>
            <a:r>
              <a:rPr lang="ru-RU" sz="1400" dirty="0"/>
              <a:t>Родные сестры и братья</a:t>
            </a:r>
          </a:p>
          <a:p>
            <a:pPr marL="228600" indent="-228600">
              <a:buClr>
                <a:srgbClr val="0062D2"/>
              </a:buClr>
              <a:buFont typeface="Arial" panose="020B0604020202020204" pitchFamily="34" charset="0"/>
              <a:buChar char="•"/>
            </a:pPr>
            <a:r>
              <a:rPr lang="ru-RU" sz="1400" dirty="0"/>
              <a:t>Внуки (родные, а также являющиеся для отца и матери усыновленными или находящимися под опекой, попечительством, детьми отца или матери от предыдущих браков)</a:t>
            </a:r>
          </a:p>
          <a:p>
            <a:pPr marL="228600" indent="-228600">
              <a:buClr>
                <a:srgbClr val="0062D2"/>
              </a:buClr>
              <a:buFont typeface="Arial" panose="020B0604020202020204" pitchFamily="34" charset="0"/>
              <a:buChar char="•"/>
            </a:pPr>
            <a:r>
              <a:rPr lang="ru-RU" sz="1400" dirty="0"/>
              <a:t>Бабушка и дедушка</a:t>
            </a:r>
          </a:p>
          <a:p>
            <a:pPr marL="228600" indent="-228600">
              <a:buClr>
                <a:srgbClr val="0062D2"/>
              </a:buClr>
              <a:buFont typeface="Arial" panose="020B0604020202020204" pitchFamily="34" charset="0"/>
              <a:buChar char="•"/>
            </a:pPr>
            <a:r>
              <a:rPr lang="ru-RU" sz="1400" dirty="0"/>
              <a:t>Прабабушка и прадедушка</a:t>
            </a:r>
          </a:p>
        </p:txBody>
      </p:sp>
      <p:pic>
        <p:nvPicPr>
          <p:cNvPr id="35" name="Рисунок 34">
            <a:extLst>
              <a:ext uri="{FF2B5EF4-FFF2-40B4-BE49-F238E27FC236}">
                <a16:creationId xmlns:a16="http://schemas.microsoft.com/office/drawing/2014/main" id="{41C96692-C8C4-DBA1-B360-207FBBA0DF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3525" y="2360021"/>
            <a:ext cx="414864" cy="346073"/>
          </a:xfrm>
          <a:prstGeom prst="rect">
            <a:avLst/>
          </a:prstGeom>
        </p:spPr>
      </p:pic>
      <p:sp>
        <p:nvSpPr>
          <p:cNvPr id="19" name="Текст 138">
            <a:extLst>
              <a:ext uri="{FF2B5EF4-FFF2-40B4-BE49-F238E27FC236}">
                <a16:creationId xmlns:a16="http://schemas.microsoft.com/office/drawing/2014/main" id="{0FF72BD5-F205-4EFD-81DA-995BB67EE0F4}"/>
              </a:ext>
            </a:extLst>
          </p:cNvPr>
          <p:cNvSpPr txBox="1">
            <a:spLocks/>
          </p:cNvSpPr>
          <p:nvPr/>
        </p:nvSpPr>
        <p:spPr>
          <a:xfrm>
            <a:off x="1049942" y="3075394"/>
            <a:ext cx="5612115" cy="1699806"/>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u-RU" sz="1400" b="0" dirty="0">
                <a:cs typeface="Trebuchet MS"/>
              </a:rPr>
              <a:t>Застраховать можно выезжающих в совместную поездку близких родственников</a:t>
            </a:r>
            <a:br>
              <a:rPr lang="ru-RU" sz="1400" b="0" dirty="0">
                <a:cs typeface="Trebuchet MS"/>
              </a:rPr>
            </a:br>
            <a:r>
              <a:rPr lang="ru-RU" sz="1400" b="0" dirty="0">
                <a:cs typeface="Trebuchet MS"/>
              </a:rPr>
              <a:t>либо до 5-ти людей-компаньонов по поездке</a:t>
            </a:r>
            <a:br>
              <a:rPr lang="ru-RU" sz="1400" b="0" dirty="0">
                <a:cs typeface="Trebuchet MS"/>
              </a:rPr>
            </a:br>
            <a:r>
              <a:rPr lang="ru-RU" sz="1400" b="0" dirty="0">
                <a:solidFill>
                  <a:srgbClr val="0062D2"/>
                </a:solidFill>
                <a:latin typeface="IngoStem Light" panose="020B0503020203020204" pitchFamily="34" charset="-52"/>
                <a:ea typeface="IngoStem Light" panose="020B0503020203020204" pitchFamily="34" charset="-52"/>
                <a:cs typeface="Trebuchet MS"/>
              </a:rPr>
              <a:t>(</a:t>
            </a:r>
            <a:r>
              <a:rPr lang="ru-RU" sz="1400" b="0" dirty="0">
                <a:solidFill>
                  <a:srgbClr val="0062D2"/>
                </a:solidFill>
                <a:latin typeface="IngoStem Light" panose="020B0503020203020204" pitchFamily="34" charset="-52"/>
                <a:ea typeface="IngoStem Light" panose="020B0503020203020204" pitchFamily="34" charset="-52"/>
              </a:rPr>
              <a:t>при условии их совместного проживания на территории одного отеля, виллы, апартаментов, круизном судне или указанных в одном договоре о приобретении туристского продукта, что подтверждено документально</a:t>
            </a:r>
            <a:r>
              <a:rPr lang="ru-RU" sz="1400" b="0" dirty="0">
                <a:solidFill>
                  <a:srgbClr val="0062D2"/>
                </a:solidFill>
                <a:latin typeface="IngoStem Light" panose="020B0503020203020204" pitchFamily="34" charset="-52"/>
                <a:ea typeface="IngoStem Light" panose="020B0503020203020204" pitchFamily="34" charset="-52"/>
                <a:cs typeface="Trebuchet MS"/>
              </a:rPr>
              <a:t>)</a:t>
            </a:r>
            <a:endParaRPr lang="ru-RU" sz="1400" b="0" dirty="0">
              <a:solidFill>
                <a:srgbClr val="0062D2"/>
              </a:solidFill>
              <a:latin typeface="IngoStem Light" panose="020B0503020203020204" pitchFamily="34" charset="-52"/>
              <a:ea typeface="IngoStem Light" panose="020B0503020203020204" pitchFamily="34" charset="-52"/>
            </a:endParaRPr>
          </a:p>
        </p:txBody>
      </p:sp>
      <p:pic>
        <p:nvPicPr>
          <p:cNvPr id="21" name="Рисунок 20">
            <a:extLst>
              <a:ext uri="{FF2B5EF4-FFF2-40B4-BE49-F238E27FC236}">
                <a16:creationId xmlns:a16="http://schemas.microsoft.com/office/drawing/2014/main" id="{F5F53BBE-71B3-40BD-BF83-2A169F6F53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3525" y="3157993"/>
            <a:ext cx="414864" cy="346073"/>
          </a:xfrm>
          <a:prstGeom prst="rect">
            <a:avLst/>
          </a:prstGeom>
        </p:spPr>
      </p:pic>
    </p:spTree>
    <p:extLst>
      <p:ext uri="{BB962C8B-B14F-4D97-AF65-F5344CB8AC3E}">
        <p14:creationId xmlns:p14="http://schemas.microsoft.com/office/powerpoint/2010/main" val="3354185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DF7FC-29E8-5477-C712-474D083BEB69}"/>
            </a:ext>
          </a:extLst>
        </p:cNvPr>
        <p:cNvGrpSpPr/>
        <p:nvPr/>
      </p:nvGrpSpPr>
      <p:grpSpPr>
        <a:xfrm>
          <a:off x="0" y="0"/>
          <a:ext cx="0" cy="0"/>
          <a:chOff x="0" y="0"/>
          <a:chExt cx="0" cy="0"/>
        </a:xfrm>
      </p:grpSpPr>
      <p:sp>
        <p:nvSpPr>
          <p:cNvPr id="5" name="Заголовок 4">
            <a:extLst>
              <a:ext uri="{FF2B5EF4-FFF2-40B4-BE49-F238E27FC236}">
                <a16:creationId xmlns:a16="http://schemas.microsoft.com/office/drawing/2014/main" id="{682DD5FF-620A-613D-B909-AC25E00F6AAD}"/>
              </a:ext>
            </a:extLst>
          </p:cNvPr>
          <p:cNvSpPr>
            <a:spLocks noGrp="1"/>
          </p:cNvSpPr>
          <p:nvPr>
            <p:ph type="title"/>
          </p:nvPr>
        </p:nvSpPr>
        <p:spPr>
          <a:xfrm>
            <a:off x="-1" y="1708484"/>
            <a:ext cx="11309685" cy="5149516"/>
          </a:xfrm>
        </p:spPr>
        <p:txBody>
          <a:bodyPr>
            <a:normAutofit/>
          </a:bodyPr>
          <a:lstStyle/>
          <a:p>
            <a:pPr>
              <a:lnSpc>
                <a:spcPct val="100000"/>
              </a:lnSpc>
            </a:pPr>
            <a:r>
              <a:rPr lang="ru-RU" sz="4400" dirty="0"/>
              <a:t>Страхование дополнительных рисков отмены поездки за границу и по России</a:t>
            </a:r>
          </a:p>
        </p:txBody>
      </p:sp>
    </p:spTree>
    <p:extLst>
      <p:ext uri="{BB962C8B-B14F-4D97-AF65-F5344CB8AC3E}">
        <p14:creationId xmlns:p14="http://schemas.microsoft.com/office/powerpoint/2010/main" val="2017246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Рисунок 22">
            <a:extLst>
              <a:ext uri="{FF2B5EF4-FFF2-40B4-BE49-F238E27FC236}">
                <a16:creationId xmlns:a16="http://schemas.microsoft.com/office/drawing/2014/main" id="{CAFCCA5D-08E8-452E-8865-6EF69CB0A6C5}"/>
              </a:ext>
            </a:extLst>
          </p:cNvPr>
          <p:cNvPicPr>
            <a:picLocks noChangeAspect="1"/>
          </p:cNvPicPr>
          <p:nvPr/>
        </p:nvPicPr>
        <p:blipFill>
          <a:blip r:embed="rId2"/>
          <a:stretch>
            <a:fillRect/>
          </a:stretch>
        </p:blipFill>
        <p:spPr>
          <a:xfrm>
            <a:off x="8127999" y="1095375"/>
            <a:ext cx="3082926" cy="5505450"/>
          </a:xfrm>
          <a:prstGeom prst="rect">
            <a:avLst/>
          </a:prstGeom>
        </p:spPr>
      </p:pic>
      <p:pic>
        <p:nvPicPr>
          <p:cNvPr id="27" name="Рисунок 26">
            <a:extLst>
              <a:ext uri="{FF2B5EF4-FFF2-40B4-BE49-F238E27FC236}">
                <a16:creationId xmlns:a16="http://schemas.microsoft.com/office/drawing/2014/main" id="{0E7CF006-B8A1-4C91-A8B3-F0113A3D1912}"/>
              </a:ext>
            </a:extLst>
          </p:cNvPr>
          <p:cNvPicPr>
            <a:picLocks noChangeAspect="1"/>
          </p:cNvPicPr>
          <p:nvPr/>
        </p:nvPicPr>
        <p:blipFill>
          <a:blip r:embed="rId3"/>
          <a:stretch>
            <a:fillRect/>
          </a:stretch>
        </p:blipFill>
        <p:spPr>
          <a:xfrm>
            <a:off x="513646" y="1666875"/>
            <a:ext cx="5712178" cy="4933950"/>
          </a:xfrm>
          <a:prstGeom prst="rect">
            <a:avLst/>
          </a:prstGeom>
        </p:spPr>
      </p:pic>
      <p:sp>
        <p:nvSpPr>
          <p:cNvPr id="28" name="Прямоугольник 27">
            <a:extLst>
              <a:ext uri="{FF2B5EF4-FFF2-40B4-BE49-F238E27FC236}">
                <a16:creationId xmlns:a16="http://schemas.microsoft.com/office/drawing/2014/main" id="{AA47A738-256C-49D1-A29E-3E5525994159}"/>
              </a:ext>
            </a:extLst>
          </p:cNvPr>
          <p:cNvSpPr/>
          <p:nvPr/>
        </p:nvSpPr>
        <p:spPr>
          <a:xfrm>
            <a:off x="584280" y="1312709"/>
            <a:ext cx="4727221" cy="307777"/>
          </a:xfrm>
          <a:prstGeom prst="rect">
            <a:avLst/>
          </a:prstGeom>
        </p:spPr>
        <p:txBody>
          <a:bodyPr wrap="square">
            <a:spAutoFit/>
          </a:bodyPr>
          <a:lstStyle/>
          <a:p>
            <a:pPr>
              <a:buClr>
                <a:srgbClr val="002060"/>
              </a:buClr>
              <a:tabLst>
                <a:tab pos="134938" algn="l"/>
              </a:tabLst>
            </a:pPr>
            <a:r>
              <a:rPr lang="ru-RU" sz="1400" dirty="0">
                <a:latin typeface="IngoStem" panose="020B0503020203020204" pitchFamily="34" charset="-52"/>
                <a:ea typeface="IngoStem" panose="020B0503020203020204" pitchFamily="34" charset="-52"/>
                <a:cs typeface="Segoe UI" panose="020B0502040204020203" pitchFamily="34" charset="0"/>
              </a:rPr>
              <a:t>Список дополнительных рисков по умолчанию</a:t>
            </a:r>
          </a:p>
        </p:txBody>
      </p:sp>
      <p:sp>
        <p:nvSpPr>
          <p:cNvPr id="29" name="Прямоугольник 28">
            <a:extLst>
              <a:ext uri="{FF2B5EF4-FFF2-40B4-BE49-F238E27FC236}">
                <a16:creationId xmlns:a16="http://schemas.microsoft.com/office/drawing/2014/main" id="{8111D32B-BB7C-4E8F-B3DE-088C3305D2D6}"/>
              </a:ext>
            </a:extLst>
          </p:cNvPr>
          <p:cNvSpPr/>
          <p:nvPr/>
        </p:nvSpPr>
        <p:spPr>
          <a:xfrm>
            <a:off x="6426201" y="1795791"/>
            <a:ext cx="1631950" cy="954107"/>
          </a:xfrm>
          <a:prstGeom prst="rect">
            <a:avLst/>
          </a:prstGeom>
        </p:spPr>
        <p:txBody>
          <a:bodyPr wrap="square">
            <a:spAutoFit/>
          </a:bodyPr>
          <a:lstStyle/>
          <a:p>
            <a:pPr>
              <a:buClr>
                <a:srgbClr val="002060"/>
              </a:buClr>
              <a:tabLst>
                <a:tab pos="134938" algn="l"/>
              </a:tabLst>
            </a:pPr>
            <a:r>
              <a:rPr lang="ru-RU" sz="1400" dirty="0">
                <a:latin typeface="IngoStem" panose="020B0503020203020204" pitchFamily="34" charset="-52"/>
                <a:ea typeface="IngoStem" panose="020B0503020203020204" pitchFamily="34" charset="-52"/>
                <a:cs typeface="Segoe UI" panose="020B0502040204020203" pitchFamily="34" charset="0"/>
              </a:rPr>
              <a:t>Список дополнительных рисков развернутый</a:t>
            </a:r>
          </a:p>
        </p:txBody>
      </p:sp>
      <p:sp>
        <p:nvSpPr>
          <p:cNvPr id="7" name="Заголовок 2">
            <a:extLst>
              <a:ext uri="{FF2B5EF4-FFF2-40B4-BE49-F238E27FC236}">
                <a16:creationId xmlns:a16="http://schemas.microsoft.com/office/drawing/2014/main" id="{3D564312-E24A-4EB0-A15E-C769BAA92E88}"/>
              </a:ext>
            </a:extLst>
          </p:cNvPr>
          <p:cNvSpPr txBox="1">
            <a:spLocks/>
          </p:cNvSpPr>
          <p:nvPr/>
        </p:nvSpPr>
        <p:spPr>
          <a:xfrm>
            <a:off x="635080" y="443091"/>
            <a:ext cx="9026279" cy="881139"/>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lvl="0">
              <a:defRPr/>
            </a:pPr>
            <a:r>
              <a:rPr lang="ru-RU" sz="3300" dirty="0"/>
              <a:t>Список дополнительных рисков</a:t>
            </a:r>
          </a:p>
        </p:txBody>
      </p:sp>
    </p:spTree>
    <p:extLst>
      <p:ext uri="{BB962C8B-B14F-4D97-AF65-F5344CB8AC3E}">
        <p14:creationId xmlns:p14="http://schemas.microsoft.com/office/powerpoint/2010/main" val="737797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65100" y="490442"/>
            <a:ext cx="11880788" cy="6196793"/>
          </a:xfrm>
          <a:prstGeom prst="rect">
            <a:avLst/>
          </a:prstGeom>
          <a:solidFill>
            <a:srgbClr val="CCEEFF">
              <a:alpha val="100000"/>
            </a:srgbClr>
          </a:solidFill>
          <a:ln/>
        </p:spPr>
      </p:sp>
      <p:pic>
        <p:nvPicPr>
          <p:cNvPr id="4" name="Image 0"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5100" y="1239644"/>
            <a:ext cx="11880788" cy="12699"/>
          </a:xfrm>
          <a:prstGeom prst="rect">
            <a:avLst/>
          </a:prstGeom>
        </p:spPr>
      </p:pic>
      <p:pic>
        <p:nvPicPr>
          <p:cNvPr id="5" name="Image 1"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1480913"/>
            <a:ext cx="2844785" cy="12699"/>
          </a:xfrm>
          <a:prstGeom prst="rect">
            <a:avLst/>
          </a:prstGeom>
        </p:spPr>
      </p:pic>
      <p:pic>
        <p:nvPicPr>
          <p:cNvPr id="6" name="Image 2"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21512" y="490442"/>
            <a:ext cx="12700" cy="6196793"/>
          </a:xfrm>
          <a:prstGeom prst="rect">
            <a:avLst/>
          </a:prstGeom>
        </p:spPr>
      </p:pic>
      <p:pic>
        <p:nvPicPr>
          <p:cNvPr id="7" name="Image 3" descr=" "/>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045888" y="477743"/>
            <a:ext cx="12700" cy="6209492"/>
          </a:xfrm>
          <a:prstGeom prst="rect">
            <a:avLst/>
          </a:prstGeom>
        </p:spPr>
      </p:pic>
      <p:pic>
        <p:nvPicPr>
          <p:cNvPr id="8" name="Image 4" descr=" "/>
          <p:cNvPicPr>
            <a:picLocks noChangeAspect="1"/>
          </p:cNvPicPr>
          <p:nvPr/>
        </p:nvPicPr>
        <p:blipFill>
          <a:blip r:embed="rId7">
            <a:extLst>
              <a:ext uri="{96DAC541-7B7A-43D3-8B79-37D633B846F1}">
                <asvg:svgBlip xmlns:asvg="http://schemas.microsoft.com/office/drawing/2016/SVG/main" r:embed="rId11"/>
              </a:ext>
            </a:extLst>
          </a:blip>
          <a:stretch>
            <a:fillRect/>
          </a:stretch>
        </p:blipFill>
        <p:spPr>
          <a:xfrm>
            <a:off x="165099" y="490442"/>
            <a:ext cx="12701" cy="6196793"/>
          </a:xfrm>
          <a:prstGeom prst="rect">
            <a:avLst/>
          </a:prstGeom>
        </p:spPr>
      </p:pic>
      <p:pic>
        <p:nvPicPr>
          <p:cNvPr id="9" name="Image 5" descr=" "/>
          <p:cNvPicPr>
            <a:picLocks noChangeAspect="1"/>
          </p:cNvPicPr>
          <p:nvPr/>
        </p:nvPicPr>
        <p:blipFill>
          <a:blip r:embed="rId7">
            <a:extLst>
              <a:ext uri="{96DAC541-7B7A-43D3-8B79-37D633B846F1}">
                <asvg:svgBlip xmlns:asvg="http://schemas.microsoft.com/office/drawing/2016/SVG/main" r:embed="rId12"/>
              </a:ext>
            </a:extLst>
          </a:blip>
          <a:stretch>
            <a:fillRect/>
          </a:stretch>
        </p:blipFill>
        <p:spPr>
          <a:xfrm>
            <a:off x="552447" y="490442"/>
            <a:ext cx="12701" cy="6196793"/>
          </a:xfrm>
          <a:prstGeom prst="rect">
            <a:avLst/>
          </a:prstGeom>
        </p:spPr>
      </p:pic>
      <p:pic>
        <p:nvPicPr>
          <p:cNvPr id="10" name="Image 6"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13707" y="490442"/>
            <a:ext cx="12700" cy="6196793"/>
          </a:xfrm>
          <a:prstGeom prst="rect">
            <a:avLst/>
          </a:prstGeom>
        </p:spPr>
      </p:pic>
      <p:pic>
        <p:nvPicPr>
          <p:cNvPr id="11" name="Image 7"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01103" y="490442"/>
            <a:ext cx="12700" cy="6196793"/>
          </a:xfrm>
          <a:prstGeom prst="rect">
            <a:avLst/>
          </a:prstGeom>
        </p:spPr>
      </p:pic>
      <p:pic>
        <p:nvPicPr>
          <p:cNvPr id="12" name="Image 8"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53646" y="490442"/>
            <a:ext cx="12700" cy="6196793"/>
          </a:xfrm>
          <a:prstGeom prst="rect">
            <a:avLst/>
          </a:prstGeom>
        </p:spPr>
      </p:pic>
      <p:pic>
        <p:nvPicPr>
          <p:cNvPr id="13" name="Image 9"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1722181"/>
            <a:ext cx="2844785" cy="12699"/>
          </a:xfrm>
          <a:prstGeom prst="rect">
            <a:avLst/>
          </a:prstGeom>
        </p:spPr>
      </p:pic>
      <p:pic>
        <p:nvPicPr>
          <p:cNvPr id="14" name="Image 10"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2001545"/>
            <a:ext cx="2844785" cy="12699"/>
          </a:xfrm>
          <a:prstGeom prst="rect">
            <a:avLst/>
          </a:prstGeom>
        </p:spPr>
      </p:pic>
      <p:pic>
        <p:nvPicPr>
          <p:cNvPr id="15" name="Image 11"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2261861"/>
            <a:ext cx="2844785" cy="12699"/>
          </a:xfrm>
          <a:prstGeom prst="rect">
            <a:avLst/>
          </a:prstGeom>
        </p:spPr>
      </p:pic>
      <p:pic>
        <p:nvPicPr>
          <p:cNvPr id="16" name="Image 12"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2522177"/>
            <a:ext cx="2844785" cy="12699"/>
          </a:xfrm>
          <a:prstGeom prst="rect">
            <a:avLst/>
          </a:prstGeom>
        </p:spPr>
      </p:pic>
      <p:pic>
        <p:nvPicPr>
          <p:cNvPr id="17" name="Image 13"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2782493"/>
            <a:ext cx="2844785" cy="12699"/>
          </a:xfrm>
          <a:prstGeom prst="rect">
            <a:avLst/>
          </a:prstGeom>
        </p:spPr>
      </p:pic>
      <p:pic>
        <p:nvPicPr>
          <p:cNvPr id="18" name="Image 14"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3055508"/>
            <a:ext cx="2844785" cy="12699"/>
          </a:xfrm>
          <a:prstGeom prst="rect">
            <a:avLst/>
          </a:prstGeom>
        </p:spPr>
      </p:pic>
      <p:pic>
        <p:nvPicPr>
          <p:cNvPr id="19" name="Image 15"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3322173"/>
            <a:ext cx="2844785" cy="12699"/>
          </a:xfrm>
          <a:prstGeom prst="rect">
            <a:avLst/>
          </a:prstGeom>
        </p:spPr>
      </p:pic>
      <p:pic>
        <p:nvPicPr>
          <p:cNvPr id="20" name="Image 16"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3563441"/>
            <a:ext cx="2844785" cy="12699"/>
          </a:xfrm>
          <a:prstGeom prst="rect">
            <a:avLst/>
          </a:prstGeom>
        </p:spPr>
      </p:pic>
      <p:pic>
        <p:nvPicPr>
          <p:cNvPr id="21" name="Image 17"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3836456"/>
            <a:ext cx="2844785" cy="12699"/>
          </a:xfrm>
          <a:prstGeom prst="rect">
            <a:avLst/>
          </a:prstGeom>
        </p:spPr>
      </p:pic>
      <p:pic>
        <p:nvPicPr>
          <p:cNvPr id="22" name="Image 18"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4077724"/>
            <a:ext cx="2844785" cy="12699"/>
          </a:xfrm>
          <a:prstGeom prst="rect">
            <a:avLst/>
          </a:prstGeom>
        </p:spPr>
      </p:pic>
      <p:pic>
        <p:nvPicPr>
          <p:cNvPr id="23" name="Image 19"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4350739"/>
            <a:ext cx="2844785" cy="12699"/>
          </a:xfrm>
          <a:prstGeom prst="rect">
            <a:avLst/>
          </a:prstGeom>
        </p:spPr>
      </p:pic>
      <p:pic>
        <p:nvPicPr>
          <p:cNvPr id="24" name="Image 20"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4611055"/>
            <a:ext cx="2844785" cy="12699"/>
          </a:xfrm>
          <a:prstGeom prst="rect">
            <a:avLst/>
          </a:prstGeom>
        </p:spPr>
      </p:pic>
      <p:pic>
        <p:nvPicPr>
          <p:cNvPr id="25" name="Image 21"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4871371"/>
            <a:ext cx="2844785" cy="12699"/>
          </a:xfrm>
          <a:prstGeom prst="rect">
            <a:avLst/>
          </a:prstGeom>
        </p:spPr>
      </p:pic>
      <p:pic>
        <p:nvPicPr>
          <p:cNvPr id="26" name="Image 22"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5131687"/>
            <a:ext cx="2844785" cy="12699"/>
          </a:xfrm>
          <a:prstGeom prst="rect">
            <a:avLst/>
          </a:prstGeom>
        </p:spPr>
      </p:pic>
      <p:pic>
        <p:nvPicPr>
          <p:cNvPr id="27" name="Image 23"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5652319"/>
            <a:ext cx="2844785" cy="12699"/>
          </a:xfrm>
          <a:prstGeom prst="rect">
            <a:avLst/>
          </a:prstGeom>
        </p:spPr>
      </p:pic>
      <p:pic>
        <p:nvPicPr>
          <p:cNvPr id="28" name="Image 24"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01103" y="6141206"/>
            <a:ext cx="2844785" cy="12699"/>
          </a:xfrm>
          <a:prstGeom prst="rect">
            <a:avLst/>
          </a:prstGeom>
        </p:spPr>
      </p:pic>
      <p:pic>
        <p:nvPicPr>
          <p:cNvPr id="29" name="Image 25"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1480913"/>
            <a:ext cx="7156413" cy="12699"/>
          </a:xfrm>
          <a:prstGeom prst="rect">
            <a:avLst/>
          </a:prstGeom>
        </p:spPr>
      </p:pic>
      <p:pic>
        <p:nvPicPr>
          <p:cNvPr id="30" name="Image 26"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1722181"/>
            <a:ext cx="7156413" cy="12699"/>
          </a:xfrm>
          <a:prstGeom prst="rect">
            <a:avLst/>
          </a:prstGeom>
        </p:spPr>
      </p:pic>
      <p:pic>
        <p:nvPicPr>
          <p:cNvPr id="31" name="Image 27"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2001545"/>
            <a:ext cx="7156413" cy="12699"/>
          </a:xfrm>
          <a:prstGeom prst="rect">
            <a:avLst/>
          </a:prstGeom>
        </p:spPr>
      </p:pic>
      <p:pic>
        <p:nvPicPr>
          <p:cNvPr id="32" name="Image 28"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2261861"/>
            <a:ext cx="7156413" cy="12699"/>
          </a:xfrm>
          <a:prstGeom prst="rect">
            <a:avLst/>
          </a:prstGeom>
        </p:spPr>
      </p:pic>
      <p:pic>
        <p:nvPicPr>
          <p:cNvPr id="33" name="Image 29"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2522177"/>
            <a:ext cx="7156413" cy="12699"/>
          </a:xfrm>
          <a:prstGeom prst="rect">
            <a:avLst/>
          </a:prstGeom>
        </p:spPr>
      </p:pic>
      <p:pic>
        <p:nvPicPr>
          <p:cNvPr id="34" name="Image 30"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2782493"/>
            <a:ext cx="7156413" cy="12699"/>
          </a:xfrm>
          <a:prstGeom prst="rect">
            <a:avLst/>
          </a:prstGeom>
        </p:spPr>
      </p:pic>
      <p:pic>
        <p:nvPicPr>
          <p:cNvPr id="35" name="Image 31"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3055508"/>
            <a:ext cx="7156413" cy="12699"/>
          </a:xfrm>
          <a:prstGeom prst="rect">
            <a:avLst/>
          </a:prstGeom>
        </p:spPr>
      </p:pic>
      <p:pic>
        <p:nvPicPr>
          <p:cNvPr id="36" name="Image 32"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3322173"/>
            <a:ext cx="7156413" cy="12699"/>
          </a:xfrm>
          <a:prstGeom prst="rect">
            <a:avLst/>
          </a:prstGeom>
        </p:spPr>
      </p:pic>
      <p:pic>
        <p:nvPicPr>
          <p:cNvPr id="37" name="Image 33"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3563441"/>
            <a:ext cx="7156413" cy="12699"/>
          </a:xfrm>
          <a:prstGeom prst="rect">
            <a:avLst/>
          </a:prstGeom>
        </p:spPr>
      </p:pic>
      <p:pic>
        <p:nvPicPr>
          <p:cNvPr id="38" name="Image 34"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3836456"/>
            <a:ext cx="7156413" cy="12699"/>
          </a:xfrm>
          <a:prstGeom prst="rect">
            <a:avLst/>
          </a:prstGeom>
        </p:spPr>
      </p:pic>
      <p:pic>
        <p:nvPicPr>
          <p:cNvPr id="39" name="Image 35"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4077724"/>
            <a:ext cx="7156413" cy="12699"/>
          </a:xfrm>
          <a:prstGeom prst="rect">
            <a:avLst/>
          </a:prstGeom>
        </p:spPr>
      </p:pic>
      <p:pic>
        <p:nvPicPr>
          <p:cNvPr id="40" name="Image 36"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4350739"/>
            <a:ext cx="7156413" cy="12699"/>
          </a:xfrm>
          <a:prstGeom prst="rect">
            <a:avLst/>
          </a:prstGeom>
        </p:spPr>
      </p:pic>
      <p:pic>
        <p:nvPicPr>
          <p:cNvPr id="41" name="Image 37"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4611055"/>
            <a:ext cx="7156413" cy="12699"/>
          </a:xfrm>
          <a:prstGeom prst="rect">
            <a:avLst/>
          </a:prstGeom>
        </p:spPr>
      </p:pic>
      <p:pic>
        <p:nvPicPr>
          <p:cNvPr id="42" name="Image 38"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4871371"/>
            <a:ext cx="7156413" cy="12699"/>
          </a:xfrm>
          <a:prstGeom prst="rect">
            <a:avLst/>
          </a:prstGeom>
        </p:spPr>
      </p:pic>
      <p:pic>
        <p:nvPicPr>
          <p:cNvPr id="43" name="Image 39"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5131687"/>
            <a:ext cx="7156413" cy="12699"/>
          </a:xfrm>
          <a:prstGeom prst="rect">
            <a:avLst/>
          </a:prstGeom>
        </p:spPr>
      </p:pic>
      <p:pic>
        <p:nvPicPr>
          <p:cNvPr id="44" name="Image 40"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5652319"/>
            <a:ext cx="7156413" cy="12699"/>
          </a:xfrm>
          <a:prstGeom prst="rect">
            <a:avLst/>
          </a:prstGeom>
        </p:spPr>
      </p:pic>
      <p:pic>
        <p:nvPicPr>
          <p:cNvPr id="45" name="Image 41"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6141206"/>
            <a:ext cx="7156413" cy="12699"/>
          </a:xfrm>
          <a:prstGeom prst="rect">
            <a:avLst/>
          </a:prstGeom>
        </p:spPr>
      </p:pic>
      <p:pic>
        <p:nvPicPr>
          <p:cNvPr id="46" name="Image 42" descr=" "/>
          <p:cNvPicPr>
            <a:picLocks noChangeAspect="1"/>
          </p:cNvPicPr>
          <p:nvPr/>
        </p:nvPicPr>
        <p:blipFill>
          <a:blip r:embed="rId3">
            <a:extLst>
              <a:ext uri="{96DAC541-7B7A-43D3-8B79-37D633B846F1}">
                <asvg:svgBlip xmlns:asvg="http://schemas.microsoft.com/office/drawing/2016/SVG/main" r:embed="rId15"/>
              </a:ext>
            </a:extLst>
          </a:blip>
          <a:stretch>
            <a:fillRect/>
          </a:stretch>
        </p:blipFill>
        <p:spPr>
          <a:xfrm>
            <a:off x="165100" y="477743"/>
            <a:ext cx="11880788" cy="12699"/>
          </a:xfrm>
          <a:prstGeom prst="rect">
            <a:avLst/>
          </a:prstGeom>
        </p:spPr>
      </p:pic>
      <p:pic>
        <p:nvPicPr>
          <p:cNvPr id="47" name="Image 43" descr=" "/>
          <p:cNvPicPr>
            <a:picLocks noChangeAspect="1"/>
          </p:cNvPicPr>
          <p:nvPr/>
        </p:nvPicPr>
        <p:blipFill>
          <a:blip r:embed="rId3">
            <a:extLst>
              <a:ext uri="{96DAC541-7B7A-43D3-8B79-37D633B846F1}">
                <asvg:svgBlip xmlns:asvg="http://schemas.microsoft.com/office/drawing/2016/SVG/main" r:embed="rId15"/>
              </a:ext>
            </a:extLst>
          </a:blip>
          <a:stretch>
            <a:fillRect/>
          </a:stretch>
        </p:blipFill>
        <p:spPr>
          <a:xfrm>
            <a:off x="165100" y="6674536"/>
            <a:ext cx="11880788" cy="12699"/>
          </a:xfrm>
          <a:prstGeom prst="rect">
            <a:avLst/>
          </a:prstGeom>
        </p:spPr>
      </p:pic>
      <p:sp>
        <p:nvSpPr>
          <p:cNvPr id="48" name="Text 2"/>
          <p:cNvSpPr/>
          <p:nvPr/>
        </p:nvSpPr>
        <p:spPr>
          <a:xfrm>
            <a:off x="615947" y="1239644"/>
            <a:ext cx="6673815" cy="5446479"/>
          </a:xfrm>
          <a:prstGeom prst="rect">
            <a:avLst/>
          </a:prstGeom>
          <a:noFill/>
          <a:ln/>
        </p:spPr>
        <p:txBody>
          <a:bodyPr wrap="square" lIns="0" tIns="0" rIns="0" bIns="0" rtlCol="0" anchor="t"/>
          <a:lstStyle/>
          <a:p>
            <a:pPr>
              <a:lnSpc>
                <a:spcPts val="2040"/>
              </a:lnSpc>
              <a:spcBef>
                <a:spcPts val="100"/>
              </a:spcBef>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Банкротство перевозчика</a:t>
            </a:r>
            <a:endParaRPr lang="en-US" sz="1200" dirty="0">
              <a:latin typeface="IngoStem" panose="020B0503020203020204" pitchFamily="34" charset="-52"/>
              <a:ea typeface="IngoStem" panose="020B0503020203020204" pitchFamily="34" charset="-52"/>
            </a:endParaRPr>
          </a:p>
          <a:p>
            <a:pPr>
              <a:lnSpc>
                <a:spcPts val="2040"/>
              </a:lnSpc>
              <a:spcBef>
                <a:spcPts val="100"/>
              </a:spcBef>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Временный судебный запрет на выезд из-за неуплаты штрафов, налогов и др.</a:t>
            </a:r>
            <a:endParaRPr lang="en-US" sz="1200" dirty="0">
              <a:latin typeface="IngoStem" panose="020B0503020203020204" pitchFamily="34" charset="-52"/>
              <a:ea typeface="IngoStem" panose="020B0503020203020204" pitchFamily="34" charset="-52"/>
            </a:endParaRPr>
          </a:p>
          <a:p>
            <a:pPr>
              <a:lnSpc>
                <a:spcPts val="2040"/>
              </a:lnSpc>
              <a:spcBef>
                <a:spcPts val="100"/>
              </a:spcBef>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Вызов в суд в качестве свидетеля, эксперта, переводчика</a:t>
            </a:r>
            <a:endParaRPr lang="en-US" sz="1200" dirty="0">
              <a:latin typeface="IngoStem" panose="020B0503020203020204" pitchFamily="34" charset="-52"/>
              <a:ea typeface="IngoStem" panose="020B0503020203020204" pitchFamily="34" charset="-52"/>
            </a:endParaRPr>
          </a:p>
          <a:p>
            <a:pPr>
              <a:lnSpc>
                <a:spcPts val="2040"/>
              </a:lnSpc>
              <a:spcBef>
                <a:spcPts val="100"/>
              </a:spcBef>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Досрочное возвращение для проведения плановой операции</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Досрочное возвращение из-за госпитализации</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АПП, поломка транспортного средства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Задержание (арест, помещение под стражу) до выяснения обстоятельств</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Задержка возвращения из-за госпитализации</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Задержка, утрата важного багажа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Запрет на выезд ребенка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Несоответствие условий проживания</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Опоздание на рейс по причине дорожно-транспортной обстановки</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Опоздание на стыковку, пересадку по вине перевозчика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Отзыв из отпуска</a:t>
            </a:r>
            <a:endParaRPr lang="en-US" sz="1200" dirty="0">
              <a:latin typeface="IngoStem" panose="020B0503020203020204" pitchFamily="34" charset="-52"/>
              <a:ea typeface="IngoStem" panose="020B0503020203020204" pitchFamily="34" charset="-52"/>
            </a:endParaRPr>
          </a:p>
          <a:p>
            <a:pPr>
              <a:lnSpc>
                <a:spcPts val="2040"/>
              </a:lnSpc>
              <a:spcBef>
                <a:spcPts val="100"/>
              </a:spcBef>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 задержка рейса по причине изменения полетной програнны</a:t>
            </a:r>
            <a:endParaRPr lang="en-US" sz="1200" dirty="0">
              <a:latin typeface="IngoStem" panose="020B0503020203020204" pitchFamily="34" charset="-52"/>
              <a:ea typeface="IngoStem" panose="020B0503020203020204" pitchFamily="34" charset="-52"/>
            </a:endParaRPr>
          </a:p>
          <a:p>
            <a:pPr>
              <a:lnSpc>
                <a:spcPts val="2040"/>
              </a:lnSpc>
              <a:spcBef>
                <a:spcPts val="100"/>
              </a:spcBef>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 задержка рейса по причине механических полонок, метеоусловий, обеспечения </a:t>
            </a: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безопасности</a:t>
            </a: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 </a:t>
            </a: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перевозки</a:t>
            </a:r>
            <a:endParaRPr lang="ru-RU"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endParaRPr>
          </a:p>
          <a:p>
            <a:pPr>
              <a:lnSpc>
                <a:spcPts val="2040"/>
              </a:lnSpc>
              <a:spcBef>
                <a:spcPts val="100"/>
              </a:spcBef>
            </a:pP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a:t>
            </a: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 задержка рейса по причине чрезвычайной ситуации в аэропорту,  </a:t>
            </a: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на</a:t>
            </a: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 </a:t>
            </a: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вокзале</a:t>
            </a:r>
            <a:endParaRPr lang="ru-RU"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endParaRPr>
          </a:p>
          <a:p>
            <a:pPr>
              <a:lnSpc>
                <a:spcPts val="2040"/>
              </a:lnSpc>
              <a:spcBef>
                <a:spcPts val="100"/>
              </a:spcBef>
            </a:pPr>
            <a:endParaRPr lang="ru-RU"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endParaRPr>
          </a:p>
          <a:p>
            <a:pPr>
              <a:lnSpc>
                <a:spcPts val="2040"/>
              </a:lnSpc>
              <a:spcBef>
                <a:spcPts val="100"/>
              </a:spcBef>
            </a:pP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a:t>
            </a: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 перенос начала поездки из-за карантинного заболевания (COVID-19, детские инфекционнные заболевания)</a:t>
            </a:r>
            <a:endParaRPr lang="en-US" sz="1200" dirty="0">
              <a:latin typeface="IngoStem" panose="020B0503020203020204" pitchFamily="34" charset="-52"/>
              <a:ea typeface="IngoStem" panose="020B0503020203020204" pitchFamily="34" charset="-52"/>
            </a:endParaRPr>
          </a:p>
        </p:txBody>
      </p:sp>
      <p:pic>
        <p:nvPicPr>
          <p:cNvPr id="49" name="Image 44" descr=" "/>
          <p:cNvPicPr>
            <a:picLocks noChangeAspect="1"/>
          </p:cNvPicPr>
          <p:nvPr/>
        </p:nvPicPr>
        <p:blipFill>
          <a:blip r:embed="rId16"/>
          <a:stretch>
            <a:fillRect/>
          </a:stretch>
        </p:blipFill>
        <p:spPr>
          <a:xfrm>
            <a:off x="10775895" y="241715"/>
            <a:ext cx="965195" cy="107936"/>
          </a:xfrm>
          <a:prstGeom prst="rect">
            <a:avLst/>
          </a:prstGeom>
        </p:spPr>
      </p:pic>
      <p:sp>
        <p:nvSpPr>
          <p:cNvPr id="51" name="Text 4"/>
          <p:cNvSpPr/>
          <p:nvPr/>
        </p:nvSpPr>
        <p:spPr>
          <a:xfrm>
            <a:off x="1454143" y="750758"/>
            <a:ext cx="2057389" cy="323808"/>
          </a:xfrm>
          <a:prstGeom prst="rect">
            <a:avLst/>
          </a:prstGeom>
          <a:noFill/>
          <a:ln/>
        </p:spPr>
        <p:txBody>
          <a:bodyPr wrap="square" lIns="0" tIns="0" rIns="0" bIns="0" rtlCol="0" anchor="t"/>
          <a:lstStyle/>
          <a:p>
            <a:pPr>
              <a:lnSpc>
                <a:spcPts val="216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Дополнительные риски</a:t>
            </a:r>
            <a:endParaRPr lang="en-US" sz="1200" dirty="0">
              <a:latin typeface="IngoStem" panose="020B0503020203020204" pitchFamily="34" charset="-52"/>
              <a:ea typeface="IngoStem" panose="020B0503020203020204" pitchFamily="34" charset="-52"/>
            </a:endParaRPr>
          </a:p>
        </p:txBody>
      </p:sp>
      <p:sp>
        <p:nvSpPr>
          <p:cNvPr id="52" name="Text 5"/>
          <p:cNvSpPr/>
          <p:nvPr/>
        </p:nvSpPr>
        <p:spPr>
          <a:xfrm>
            <a:off x="292099" y="763456"/>
            <a:ext cx="241299" cy="323808"/>
          </a:xfrm>
          <a:prstGeom prst="rect">
            <a:avLst/>
          </a:prstGeom>
          <a:noFill/>
          <a:ln/>
        </p:spPr>
        <p:txBody>
          <a:bodyPr wrap="square" lIns="0" tIns="0" rIns="0" bIns="0" rtlCol="0" anchor="t"/>
          <a:lstStyle/>
          <a:p>
            <a:pPr>
              <a:lnSpc>
                <a:spcPts val="216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a:t>
            </a:r>
            <a:endParaRPr lang="en-US" sz="1200" dirty="0">
              <a:latin typeface="IngoStem" panose="020B0503020203020204" pitchFamily="34" charset="-52"/>
              <a:ea typeface="IngoStem" panose="020B0503020203020204" pitchFamily="34" charset="-52"/>
            </a:endParaRPr>
          </a:p>
        </p:txBody>
      </p:sp>
      <p:sp>
        <p:nvSpPr>
          <p:cNvPr id="53" name="Text 6"/>
          <p:cNvSpPr/>
          <p:nvPr/>
        </p:nvSpPr>
        <p:spPr>
          <a:xfrm>
            <a:off x="7429462" y="477743"/>
            <a:ext cx="908046" cy="81269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Страховая</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сумма</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на одного</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застрахо-</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ванного</a:t>
            </a:r>
            <a:endParaRPr lang="en-US" sz="1200" dirty="0">
              <a:latin typeface="IngoStem" panose="020B0503020203020204" pitchFamily="34" charset="-52"/>
              <a:ea typeface="IngoStem" panose="020B0503020203020204" pitchFamily="34" charset="-52"/>
            </a:endParaRPr>
          </a:p>
        </p:txBody>
      </p:sp>
      <p:sp>
        <p:nvSpPr>
          <p:cNvPr id="54" name="Text 7"/>
          <p:cNvSpPr/>
          <p:nvPr/>
        </p:nvSpPr>
        <p:spPr>
          <a:xfrm>
            <a:off x="7531062" y="3201539"/>
            <a:ext cx="704846" cy="35555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до </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500 000</a:t>
            </a:r>
            <a:endParaRPr lang="en-US" sz="1200" dirty="0">
              <a:latin typeface="IngoStem" panose="020B0503020203020204" pitchFamily="34" charset="-52"/>
              <a:ea typeface="IngoStem" panose="020B0503020203020204" pitchFamily="34" charset="-52"/>
            </a:endParaRPr>
          </a:p>
        </p:txBody>
      </p:sp>
      <p:sp>
        <p:nvSpPr>
          <p:cNvPr id="55" name="Text 8"/>
          <p:cNvSpPr/>
          <p:nvPr/>
        </p:nvSpPr>
        <p:spPr>
          <a:xfrm>
            <a:off x="8616905" y="3258681"/>
            <a:ext cx="400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RUB</a:t>
            </a:r>
            <a:endParaRPr lang="en-US" sz="1200" dirty="0">
              <a:latin typeface="IngoStem" panose="020B0503020203020204" pitchFamily="34" charset="-52"/>
              <a:ea typeface="IngoStem" panose="020B0503020203020204" pitchFamily="34" charset="-52"/>
            </a:endParaRPr>
          </a:p>
        </p:txBody>
      </p:sp>
      <p:sp>
        <p:nvSpPr>
          <p:cNvPr id="56" name="Text 9"/>
          <p:cNvSpPr/>
          <p:nvPr/>
        </p:nvSpPr>
        <p:spPr>
          <a:xfrm>
            <a:off x="9372552" y="731710"/>
            <a:ext cx="1041395" cy="35555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Тарифы без</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франшизы</a:t>
            </a:r>
            <a:endParaRPr lang="en-US" sz="1200" dirty="0">
              <a:latin typeface="IngoStem" panose="020B0503020203020204" pitchFamily="34" charset="-52"/>
              <a:ea typeface="IngoStem" panose="020B0503020203020204" pitchFamily="34" charset="-52"/>
            </a:endParaRPr>
          </a:p>
        </p:txBody>
      </p:sp>
      <p:sp>
        <p:nvSpPr>
          <p:cNvPr id="57" name="Text 10"/>
          <p:cNvSpPr/>
          <p:nvPr/>
        </p:nvSpPr>
        <p:spPr>
          <a:xfrm>
            <a:off x="9651950" y="1271390"/>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1,03%</a:t>
            </a:r>
            <a:endParaRPr lang="en-US" sz="1200" dirty="0">
              <a:latin typeface="IngoStem" panose="020B0503020203020204" pitchFamily="34" charset="-52"/>
              <a:ea typeface="IngoStem" panose="020B0503020203020204" pitchFamily="34" charset="-52"/>
            </a:endParaRPr>
          </a:p>
        </p:txBody>
      </p:sp>
      <p:sp>
        <p:nvSpPr>
          <p:cNvPr id="58" name="Text 11"/>
          <p:cNvSpPr/>
          <p:nvPr/>
        </p:nvSpPr>
        <p:spPr>
          <a:xfrm>
            <a:off x="317499" y="1290437"/>
            <a:ext cx="114300"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a:t>
            </a:r>
            <a:endParaRPr lang="en-US" sz="1200" dirty="0">
              <a:latin typeface="IngoStem" panose="020B0503020203020204" pitchFamily="34" charset="-52"/>
              <a:ea typeface="IngoStem" panose="020B0503020203020204" pitchFamily="34" charset="-52"/>
            </a:endParaRPr>
          </a:p>
        </p:txBody>
      </p:sp>
      <p:sp>
        <p:nvSpPr>
          <p:cNvPr id="59" name="Text 12"/>
          <p:cNvSpPr/>
          <p:nvPr/>
        </p:nvSpPr>
        <p:spPr>
          <a:xfrm>
            <a:off x="304799" y="1531706"/>
            <a:ext cx="146050"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a:t>
            </a:r>
            <a:endParaRPr lang="en-US" sz="1200" dirty="0">
              <a:latin typeface="IngoStem" panose="020B0503020203020204" pitchFamily="34" charset="-52"/>
              <a:ea typeface="IngoStem" panose="020B0503020203020204" pitchFamily="34" charset="-52"/>
            </a:endParaRPr>
          </a:p>
        </p:txBody>
      </p:sp>
      <p:sp>
        <p:nvSpPr>
          <p:cNvPr id="60" name="Text 13"/>
          <p:cNvSpPr/>
          <p:nvPr/>
        </p:nvSpPr>
        <p:spPr>
          <a:xfrm>
            <a:off x="304799" y="1792022"/>
            <a:ext cx="146050"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a:t>
            </a:r>
            <a:endParaRPr lang="en-US" sz="1200" dirty="0">
              <a:latin typeface="IngoStem" panose="020B0503020203020204" pitchFamily="34" charset="-52"/>
              <a:ea typeface="IngoStem" panose="020B0503020203020204" pitchFamily="34" charset="-52"/>
            </a:endParaRPr>
          </a:p>
        </p:txBody>
      </p:sp>
      <p:sp>
        <p:nvSpPr>
          <p:cNvPr id="61" name="Text 14"/>
          <p:cNvSpPr/>
          <p:nvPr/>
        </p:nvSpPr>
        <p:spPr>
          <a:xfrm>
            <a:off x="298449" y="2065037"/>
            <a:ext cx="158750"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4</a:t>
            </a:r>
            <a:endParaRPr lang="en-US" sz="1200" dirty="0">
              <a:latin typeface="IngoStem" panose="020B0503020203020204" pitchFamily="34" charset="-52"/>
              <a:ea typeface="IngoStem" panose="020B0503020203020204" pitchFamily="34" charset="-52"/>
            </a:endParaRPr>
          </a:p>
        </p:txBody>
      </p:sp>
      <p:sp>
        <p:nvSpPr>
          <p:cNvPr id="62" name="Text 15"/>
          <p:cNvSpPr/>
          <p:nvPr/>
        </p:nvSpPr>
        <p:spPr>
          <a:xfrm>
            <a:off x="304799" y="2331702"/>
            <a:ext cx="146050"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5</a:t>
            </a:r>
            <a:endParaRPr lang="en-US" sz="1200" dirty="0">
              <a:latin typeface="IngoStem" panose="020B0503020203020204" pitchFamily="34" charset="-52"/>
              <a:ea typeface="IngoStem" panose="020B0503020203020204" pitchFamily="34" charset="-52"/>
            </a:endParaRPr>
          </a:p>
        </p:txBody>
      </p:sp>
      <p:sp>
        <p:nvSpPr>
          <p:cNvPr id="63" name="Text 16"/>
          <p:cNvSpPr/>
          <p:nvPr/>
        </p:nvSpPr>
        <p:spPr>
          <a:xfrm>
            <a:off x="298449" y="2572970"/>
            <a:ext cx="1523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6</a:t>
            </a:r>
            <a:endParaRPr lang="en-US" sz="1200" dirty="0">
              <a:latin typeface="IngoStem" panose="020B0503020203020204" pitchFamily="34" charset="-52"/>
              <a:ea typeface="IngoStem" panose="020B0503020203020204" pitchFamily="34" charset="-52"/>
            </a:endParaRPr>
          </a:p>
        </p:txBody>
      </p:sp>
      <p:sp>
        <p:nvSpPr>
          <p:cNvPr id="64" name="Text 17"/>
          <p:cNvSpPr/>
          <p:nvPr/>
        </p:nvSpPr>
        <p:spPr>
          <a:xfrm>
            <a:off x="304799" y="2833287"/>
            <a:ext cx="146050"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7</a:t>
            </a:r>
            <a:endParaRPr lang="en-US" sz="1200" dirty="0">
              <a:latin typeface="IngoStem" panose="020B0503020203020204" pitchFamily="34" charset="-52"/>
              <a:ea typeface="IngoStem" panose="020B0503020203020204" pitchFamily="34" charset="-52"/>
            </a:endParaRPr>
          </a:p>
        </p:txBody>
      </p:sp>
      <p:sp>
        <p:nvSpPr>
          <p:cNvPr id="65" name="Text 18"/>
          <p:cNvSpPr/>
          <p:nvPr/>
        </p:nvSpPr>
        <p:spPr>
          <a:xfrm>
            <a:off x="298449" y="3093603"/>
            <a:ext cx="1523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8</a:t>
            </a:r>
            <a:endParaRPr lang="en-US" sz="1200" dirty="0">
              <a:latin typeface="IngoStem" panose="020B0503020203020204" pitchFamily="34" charset="-52"/>
              <a:ea typeface="IngoStem" panose="020B0503020203020204" pitchFamily="34" charset="-52"/>
            </a:endParaRPr>
          </a:p>
        </p:txBody>
      </p:sp>
      <p:sp>
        <p:nvSpPr>
          <p:cNvPr id="66" name="Text 19"/>
          <p:cNvSpPr/>
          <p:nvPr/>
        </p:nvSpPr>
        <p:spPr>
          <a:xfrm>
            <a:off x="298449" y="3360268"/>
            <a:ext cx="1523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9</a:t>
            </a:r>
            <a:endParaRPr lang="en-US" sz="1200" dirty="0">
              <a:latin typeface="IngoStem" panose="020B0503020203020204" pitchFamily="34" charset="-52"/>
              <a:ea typeface="IngoStem" panose="020B0503020203020204" pitchFamily="34" charset="-52"/>
            </a:endParaRPr>
          </a:p>
        </p:txBody>
      </p:sp>
      <p:sp>
        <p:nvSpPr>
          <p:cNvPr id="67" name="Text 20"/>
          <p:cNvSpPr/>
          <p:nvPr/>
        </p:nvSpPr>
        <p:spPr>
          <a:xfrm>
            <a:off x="266699" y="3626933"/>
            <a:ext cx="2158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10</a:t>
            </a:r>
            <a:endParaRPr lang="en-US" sz="1200" dirty="0">
              <a:latin typeface="IngoStem" panose="020B0503020203020204" pitchFamily="34" charset="-52"/>
              <a:ea typeface="IngoStem" panose="020B0503020203020204" pitchFamily="34" charset="-52"/>
            </a:endParaRPr>
          </a:p>
        </p:txBody>
      </p:sp>
      <p:sp>
        <p:nvSpPr>
          <p:cNvPr id="68" name="Text 21"/>
          <p:cNvSpPr/>
          <p:nvPr/>
        </p:nvSpPr>
        <p:spPr>
          <a:xfrm>
            <a:off x="292099" y="3887249"/>
            <a:ext cx="1714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11</a:t>
            </a:r>
            <a:endParaRPr lang="en-US" sz="1200" dirty="0">
              <a:latin typeface="IngoStem" panose="020B0503020203020204" pitchFamily="34" charset="-52"/>
              <a:ea typeface="IngoStem" panose="020B0503020203020204" pitchFamily="34" charset="-52"/>
            </a:endParaRPr>
          </a:p>
        </p:txBody>
      </p:sp>
      <p:sp>
        <p:nvSpPr>
          <p:cNvPr id="69" name="Text 22"/>
          <p:cNvSpPr/>
          <p:nvPr/>
        </p:nvSpPr>
        <p:spPr>
          <a:xfrm>
            <a:off x="273049" y="4141216"/>
            <a:ext cx="2031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12</a:t>
            </a:r>
            <a:endParaRPr lang="en-US" sz="1200" dirty="0">
              <a:latin typeface="IngoStem" panose="020B0503020203020204" pitchFamily="34" charset="-52"/>
              <a:ea typeface="IngoStem" panose="020B0503020203020204" pitchFamily="34" charset="-52"/>
            </a:endParaRPr>
          </a:p>
        </p:txBody>
      </p:sp>
      <p:sp>
        <p:nvSpPr>
          <p:cNvPr id="70" name="Text 23"/>
          <p:cNvSpPr/>
          <p:nvPr/>
        </p:nvSpPr>
        <p:spPr>
          <a:xfrm>
            <a:off x="273049" y="4401532"/>
            <a:ext cx="2031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13</a:t>
            </a:r>
            <a:endParaRPr lang="en-US" sz="1200" dirty="0">
              <a:latin typeface="IngoStem" panose="020B0503020203020204" pitchFamily="34" charset="-52"/>
              <a:ea typeface="IngoStem" panose="020B0503020203020204" pitchFamily="34" charset="-52"/>
            </a:endParaRPr>
          </a:p>
        </p:txBody>
      </p:sp>
      <p:sp>
        <p:nvSpPr>
          <p:cNvPr id="71" name="Text 24"/>
          <p:cNvSpPr/>
          <p:nvPr/>
        </p:nvSpPr>
        <p:spPr>
          <a:xfrm>
            <a:off x="266699" y="4661848"/>
            <a:ext cx="2158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14</a:t>
            </a:r>
            <a:endParaRPr lang="en-US" sz="1200" dirty="0">
              <a:latin typeface="IngoStem" panose="020B0503020203020204" pitchFamily="34" charset="-52"/>
              <a:ea typeface="IngoStem" panose="020B0503020203020204" pitchFamily="34" charset="-52"/>
            </a:endParaRPr>
          </a:p>
        </p:txBody>
      </p:sp>
      <p:sp>
        <p:nvSpPr>
          <p:cNvPr id="72" name="Text 25"/>
          <p:cNvSpPr/>
          <p:nvPr/>
        </p:nvSpPr>
        <p:spPr>
          <a:xfrm>
            <a:off x="273049" y="4922165"/>
            <a:ext cx="2031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15</a:t>
            </a:r>
            <a:endParaRPr lang="en-US" sz="1200" dirty="0">
              <a:latin typeface="IngoStem" panose="020B0503020203020204" pitchFamily="34" charset="-52"/>
              <a:ea typeface="IngoStem" panose="020B0503020203020204" pitchFamily="34" charset="-52"/>
            </a:endParaRPr>
          </a:p>
        </p:txBody>
      </p:sp>
      <p:sp>
        <p:nvSpPr>
          <p:cNvPr id="73" name="Text 26"/>
          <p:cNvSpPr/>
          <p:nvPr/>
        </p:nvSpPr>
        <p:spPr>
          <a:xfrm>
            <a:off x="273049" y="5309464"/>
            <a:ext cx="2095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16</a:t>
            </a:r>
            <a:endParaRPr lang="en-US" sz="1200" dirty="0">
              <a:latin typeface="IngoStem" panose="020B0503020203020204" pitchFamily="34" charset="-52"/>
              <a:ea typeface="IngoStem" panose="020B0503020203020204" pitchFamily="34" charset="-52"/>
            </a:endParaRPr>
          </a:p>
        </p:txBody>
      </p:sp>
      <p:sp>
        <p:nvSpPr>
          <p:cNvPr id="74" name="Text 27"/>
          <p:cNvSpPr/>
          <p:nvPr/>
        </p:nvSpPr>
        <p:spPr>
          <a:xfrm>
            <a:off x="273049" y="5830096"/>
            <a:ext cx="2095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17</a:t>
            </a:r>
            <a:endParaRPr lang="en-US" sz="1200" dirty="0">
              <a:latin typeface="IngoStem" panose="020B0503020203020204" pitchFamily="34" charset="-52"/>
              <a:ea typeface="IngoStem" panose="020B0503020203020204" pitchFamily="34" charset="-52"/>
            </a:endParaRPr>
          </a:p>
        </p:txBody>
      </p:sp>
      <p:sp>
        <p:nvSpPr>
          <p:cNvPr id="75" name="Text 28"/>
          <p:cNvSpPr/>
          <p:nvPr/>
        </p:nvSpPr>
        <p:spPr>
          <a:xfrm>
            <a:off x="266699" y="6344379"/>
            <a:ext cx="2158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18</a:t>
            </a:r>
            <a:endParaRPr lang="en-US" sz="1200" dirty="0">
              <a:latin typeface="IngoStem" panose="020B0503020203020204" pitchFamily="34" charset="-52"/>
              <a:ea typeface="IngoStem" panose="020B0503020203020204" pitchFamily="34" charset="-52"/>
            </a:endParaRPr>
          </a:p>
        </p:txBody>
      </p:sp>
      <p:sp>
        <p:nvSpPr>
          <p:cNvPr id="76" name="Text 29"/>
          <p:cNvSpPr/>
          <p:nvPr/>
        </p:nvSpPr>
        <p:spPr>
          <a:xfrm>
            <a:off x="11118793" y="1271390"/>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0,88%</a:t>
            </a:r>
            <a:endParaRPr lang="en-US" sz="1200" dirty="0">
              <a:latin typeface="IngoStem" panose="020B0503020203020204" pitchFamily="34" charset="-52"/>
              <a:ea typeface="IngoStem" panose="020B0503020203020204" pitchFamily="34" charset="-52"/>
            </a:endParaRPr>
          </a:p>
        </p:txBody>
      </p:sp>
      <p:sp>
        <p:nvSpPr>
          <p:cNvPr id="77" name="Text 30"/>
          <p:cNvSpPr/>
          <p:nvPr/>
        </p:nvSpPr>
        <p:spPr>
          <a:xfrm>
            <a:off x="11137843" y="1531706"/>
            <a:ext cx="4825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1,87%</a:t>
            </a:r>
            <a:endParaRPr lang="en-US" sz="1200" dirty="0">
              <a:latin typeface="IngoStem" panose="020B0503020203020204" pitchFamily="34" charset="-52"/>
              <a:ea typeface="IngoStem" panose="020B0503020203020204" pitchFamily="34" charset="-52"/>
            </a:endParaRPr>
          </a:p>
        </p:txBody>
      </p:sp>
      <p:sp>
        <p:nvSpPr>
          <p:cNvPr id="78" name="Text 31"/>
          <p:cNvSpPr/>
          <p:nvPr/>
        </p:nvSpPr>
        <p:spPr>
          <a:xfrm>
            <a:off x="11118793" y="1792022"/>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79" name="Text 32"/>
          <p:cNvSpPr/>
          <p:nvPr/>
        </p:nvSpPr>
        <p:spPr>
          <a:xfrm>
            <a:off x="11137842" y="2052338"/>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1,00%</a:t>
            </a:r>
            <a:endParaRPr lang="en-US" sz="1200" dirty="0">
              <a:latin typeface="IngoStem" panose="020B0503020203020204" pitchFamily="34" charset="-52"/>
              <a:ea typeface="IngoStem" panose="020B0503020203020204" pitchFamily="34" charset="-52"/>
            </a:endParaRPr>
          </a:p>
        </p:txBody>
      </p:sp>
      <p:sp>
        <p:nvSpPr>
          <p:cNvPr id="80" name="Text 33"/>
          <p:cNvSpPr/>
          <p:nvPr/>
        </p:nvSpPr>
        <p:spPr>
          <a:xfrm>
            <a:off x="11137842" y="2312654"/>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81" name="Text 34"/>
          <p:cNvSpPr/>
          <p:nvPr/>
        </p:nvSpPr>
        <p:spPr>
          <a:xfrm>
            <a:off x="11118793" y="2572970"/>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82" name="Text 35"/>
          <p:cNvSpPr/>
          <p:nvPr/>
        </p:nvSpPr>
        <p:spPr>
          <a:xfrm>
            <a:off x="11118793" y="2845985"/>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83" name="Text 36"/>
          <p:cNvSpPr/>
          <p:nvPr/>
        </p:nvSpPr>
        <p:spPr>
          <a:xfrm>
            <a:off x="11137842" y="3118999"/>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84" name="Text 37"/>
          <p:cNvSpPr/>
          <p:nvPr/>
        </p:nvSpPr>
        <p:spPr>
          <a:xfrm>
            <a:off x="11156893" y="3372966"/>
            <a:ext cx="4444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1,19%</a:t>
            </a:r>
            <a:endParaRPr lang="en-US" sz="1200" dirty="0">
              <a:latin typeface="IngoStem" panose="020B0503020203020204" pitchFamily="34" charset="-52"/>
              <a:ea typeface="IngoStem" panose="020B0503020203020204" pitchFamily="34" charset="-52"/>
            </a:endParaRPr>
          </a:p>
        </p:txBody>
      </p:sp>
      <p:sp>
        <p:nvSpPr>
          <p:cNvPr id="85" name="Text 38"/>
          <p:cNvSpPr/>
          <p:nvPr/>
        </p:nvSpPr>
        <p:spPr>
          <a:xfrm>
            <a:off x="11118793" y="3633282"/>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86" name="Text 39"/>
          <p:cNvSpPr/>
          <p:nvPr/>
        </p:nvSpPr>
        <p:spPr>
          <a:xfrm>
            <a:off x="11118793" y="3880900"/>
            <a:ext cx="5206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0,05%</a:t>
            </a:r>
            <a:endParaRPr lang="en-US" sz="1200" dirty="0">
              <a:latin typeface="IngoStem" panose="020B0503020203020204" pitchFamily="34" charset="-52"/>
              <a:ea typeface="IngoStem" panose="020B0503020203020204" pitchFamily="34" charset="-52"/>
            </a:endParaRPr>
          </a:p>
        </p:txBody>
      </p:sp>
      <p:sp>
        <p:nvSpPr>
          <p:cNvPr id="87" name="Text 40"/>
          <p:cNvSpPr/>
          <p:nvPr/>
        </p:nvSpPr>
        <p:spPr>
          <a:xfrm>
            <a:off x="11137842" y="4141216"/>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88" name="Text 41"/>
          <p:cNvSpPr/>
          <p:nvPr/>
        </p:nvSpPr>
        <p:spPr>
          <a:xfrm>
            <a:off x="11131493" y="4401532"/>
            <a:ext cx="5333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0,48%</a:t>
            </a:r>
            <a:endParaRPr lang="en-US" sz="1200" dirty="0">
              <a:latin typeface="IngoStem" panose="020B0503020203020204" pitchFamily="34" charset="-52"/>
              <a:ea typeface="IngoStem" panose="020B0503020203020204" pitchFamily="34" charset="-52"/>
            </a:endParaRPr>
          </a:p>
        </p:txBody>
      </p:sp>
      <p:sp>
        <p:nvSpPr>
          <p:cNvPr id="89" name="Text 42"/>
          <p:cNvSpPr/>
          <p:nvPr/>
        </p:nvSpPr>
        <p:spPr>
          <a:xfrm>
            <a:off x="11137842" y="4674547"/>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90" name="Text 43"/>
          <p:cNvSpPr/>
          <p:nvPr/>
        </p:nvSpPr>
        <p:spPr>
          <a:xfrm>
            <a:off x="11144193" y="4934863"/>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0,26%</a:t>
            </a:r>
            <a:endParaRPr lang="en-US" sz="1200" dirty="0">
              <a:latin typeface="IngoStem" panose="020B0503020203020204" pitchFamily="34" charset="-52"/>
              <a:ea typeface="IngoStem" panose="020B0503020203020204" pitchFamily="34" charset="-52"/>
            </a:endParaRPr>
          </a:p>
        </p:txBody>
      </p:sp>
      <p:sp>
        <p:nvSpPr>
          <p:cNvPr id="91" name="Text 44"/>
          <p:cNvSpPr/>
          <p:nvPr/>
        </p:nvSpPr>
        <p:spPr>
          <a:xfrm>
            <a:off x="11169592" y="5309464"/>
            <a:ext cx="4825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0,17%</a:t>
            </a:r>
            <a:endParaRPr lang="en-US" sz="1200" dirty="0">
              <a:latin typeface="IngoStem" panose="020B0503020203020204" pitchFamily="34" charset="-52"/>
              <a:ea typeface="IngoStem" panose="020B0503020203020204" pitchFamily="34" charset="-52"/>
            </a:endParaRPr>
          </a:p>
        </p:txBody>
      </p:sp>
      <p:sp>
        <p:nvSpPr>
          <p:cNvPr id="92" name="Text 45"/>
          <p:cNvSpPr/>
          <p:nvPr/>
        </p:nvSpPr>
        <p:spPr>
          <a:xfrm>
            <a:off x="11150543" y="5817398"/>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0,13%</a:t>
            </a:r>
            <a:endParaRPr lang="en-US" sz="1200" dirty="0">
              <a:latin typeface="IngoStem" panose="020B0503020203020204" pitchFamily="34" charset="-52"/>
              <a:ea typeface="IngoStem" panose="020B0503020203020204" pitchFamily="34" charset="-52"/>
            </a:endParaRPr>
          </a:p>
        </p:txBody>
      </p:sp>
      <p:sp>
        <p:nvSpPr>
          <p:cNvPr id="93" name="Text 46"/>
          <p:cNvSpPr/>
          <p:nvPr/>
        </p:nvSpPr>
        <p:spPr>
          <a:xfrm>
            <a:off x="11112443" y="6363427"/>
            <a:ext cx="5206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0,50%</a:t>
            </a:r>
            <a:endParaRPr lang="en-US" sz="1200" dirty="0">
              <a:latin typeface="IngoStem" panose="020B0503020203020204" pitchFamily="34" charset="-52"/>
              <a:ea typeface="IngoStem" panose="020B0503020203020204" pitchFamily="34" charset="-52"/>
            </a:endParaRPr>
          </a:p>
        </p:txBody>
      </p:sp>
      <p:sp>
        <p:nvSpPr>
          <p:cNvPr id="94" name="Text 47"/>
          <p:cNvSpPr/>
          <p:nvPr/>
        </p:nvSpPr>
        <p:spPr>
          <a:xfrm>
            <a:off x="9632900" y="1531706"/>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2,20%</a:t>
            </a:r>
            <a:endParaRPr lang="en-US" sz="1200" dirty="0">
              <a:latin typeface="IngoStem" panose="020B0503020203020204" pitchFamily="34" charset="-52"/>
              <a:ea typeface="IngoStem" panose="020B0503020203020204" pitchFamily="34" charset="-52"/>
            </a:endParaRPr>
          </a:p>
        </p:txBody>
      </p:sp>
      <p:sp>
        <p:nvSpPr>
          <p:cNvPr id="95" name="Text 48"/>
          <p:cNvSpPr/>
          <p:nvPr/>
        </p:nvSpPr>
        <p:spPr>
          <a:xfrm>
            <a:off x="9645600" y="1792022"/>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96" name="Text 49"/>
          <p:cNvSpPr/>
          <p:nvPr/>
        </p:nvSpPr>
        <p:spPr>
          <a:xfrm>
            <a:off x="9651950" y="2052338"/>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0,12%</a:t>
            </a:r>
            <a:endParaRPr lang="en-US" sz="1200" dirty="0">
              <a:latin typeface="IngoStem" panose="020B0503020203020204" pitchFamily="34" charset="-52"/>
              <a:ea typeface="IngoStem" panose="020B0503020203020204" pitchFamily="34" charset="-52"/>
            </a:endParaRPr>
          </a:p>
        </p:txBody>
      </p:sp>
      <p:sp>
        <p:nvSpPr>
          <p:cNvPr id="97" name="Text 50"/>
          <p:cNvSpPr/>
          <p:nvPr/>
        </p:nvSpPr>
        <p:spPr>
          <a:xfrm>
            <a:off x="9651950" y="2312654"/>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0,12%</a:t>
            </a:r>
            <a:endParaRPr lang="en-US" sz="1200" dirty="0">
              <a:latin typeface="IngoStem" panose="020B0503020203020204" pitchFamily="34" charset="-52"/>
              <a:ea typeface="IngoStem" panose="020B0503020203020204" pitchFamily="34" charset="-52"/>
            </a:endParaRPr>
          </a:p>
        </p:txBody>
      </p:sp>
      <p:sp>
        <p:nvSpPr>
          <p:cNvPr id="98" name="Text 51"/>
          <p:cNvSpPr/>
          <p:nvPr/>
        </p:nvSpPr>
        <p:spPr>
          <a:xfrm>
            <a:off x="9645600" y="2572970"/>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99" name="Text 52"/>
          <p:cNvSpPr/>
          <p:nvPr/>
        </p:nvSpPr>
        <p:spPr>
          <a:xfrm>
            <a:off x="9645600" y="2845985"/>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100" name="Text 53"/>
          <p:cNvSpPr/>
          <p:nvPr/>
        </p:nvSpPr>
        <p:spPr>
          <a:xfrm>
            <a:off x="9651950" y="3118999"/>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0,12%</a:t>
            </a:r>
            <a:endParaRPr lang="en-US" sz="1200" dirty="0">
              <a:latin typeface="IngoStem" panose="020B0503020203020204" pitchFamily="34" charset="-52"/>
              <a:ea typeface="IngoStem" panose="020B0503020203020204" pitchFamily="34" charset="-52"/>
            </a:endParaRPr>
          </a:p>
        </p:txBody>
      </p:sp>
      <p:sp>
        <p:nvSpPr>
          <p:cNvPr id="101" name="Text 54"/>
          <p:cNvSpPr/>
          <p:nvPr/>
        </p:nvSpPr>
        <p:spPr>
          <a:xfrm>
            <a:off x="9639250" y="3372966"/>
            <a:ext cx="4952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1,40%</a:t>
            </a:r>
            <a:endParaRPr lang="en-US" sz="1200" dirty="0">
              <a:latin typeface="IngoStem" panose="020B0503020203020204" pitchFamily="34" charset="-52"/>
              <a:ea typeface="IngoStem" panose="020B0503020203020204" pitchFamily="34" charset="-52"/>
            </a:endParaRPr>
          </a:p>
        </p:txBody>
      </p:sp>
      <p:sp>
        <p:nvSpPr>
          <p:cNvPr id="102" name="Text 55"/>
          <p:cNvSpPr/>
          <p:nvPr/>
        </p:nvSpPr>
        <p:spPr>
          <a:xfrm>
            <a:off x="9645600" y="3633282"/>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103" name="Text 56"/>
          <p:cNvSpPr/>
          <p:nvPr/>
        </p:nvSpPr>
        <p:spPr>
          <a:xfrm>
            <a:off x="9626550" y="3880900"/>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0,06%</a:t>
            </a:r>
            <a:endParaRPr lang="en-US" sz="1200" dirty="0">
              <a:latin typeface="IngoStem" panose="020B0503020203020204" pitchFamily="34" charset="-52"/>
              <a:ea typeface="IngoStem" panose="020B0503020203020204" pitchFamily="34" charset="-52"/>
            </a:endParaRPr>
          </a:p>
        </p:txBody>
      </p:sp>
      <p:sp>
        <p:nvSpPr>
          <p:cNvPr id="104" name="Text 57"/>
          <p:cNvSpPr/>
          <p:nvPr/>
        </p:nvSpPr>
        <p:spPr>
          <a:xfrm>
            <a:off x="9658300" y="4141216"/>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105" name="Text 58"/>
          <p:cNvSpPr/>
          <p:nvPr/>
        </p:nvSpPr>
        <p:spPr>
          <a:xfrm>
            <a:off x="9645600" y="4401532"/>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0,57%</a:t>
            </a:r>
            <a:endParaRPr lang="en-US" sz="1200" dirty="0">
              <a:latin typeface="IngoStem" panose="020B0503020203020204" pitchFamily="34" charset="-52"/>
              <a:ea typeface="IngoStem" panose="020B0503020203020204" pitchFamily="34" charset="-52"/>
            </a:endParaRPr>
          </a:p>
        </p:txBody>
      </p:sp>
      <p:sp>
        <p:nvSpPr>
          <p:cNvPr id="106" name="Text 59"/>
          <p:cNvSpPr/>
          <p:nvPr/>
        </p:nvSpPr>
        <p:spPr>
          <a:xfrm>
            <a:off x="9658300" y="4674547"/>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107" name="Text 60"/>
          <p:cNvSpPr/>
          <p:nvPr/>
        </p:nvSpPr>
        <p:spPr>
          <a:xfrm>
            <a:off x="9658301" y="4934863"/>
            <a:ext cx="4825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0,31%</a:t>
            </a:r>
            <a:endParaRPr lang="en-US" sz="1200" dirty="0">
              <a:latin typeface="IngoStem" panose="020B0503020203020204" pitchFamily="34" charset="-52"/>
              <a:ea typeface="IngoStem" panose="020B0503020203020204" pitchFamily="34" charset="-52"/>
            </a:endParaRPr>
          </a:p>
        </p:txBody>
      </p:sp>
      <p:sp>
        <p:nvSpPr>
          <p:cNvPr id="108" name="Text 61"/>
          <p:cNvSpPr/>
          <p:nvPr/>
        </p:nvSpPr>
        <p:spPr>
          <a:xfrm>
            <a:off x="9639250" y="5309464"/>
            <a:ext cx="5206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0,20%</a:t>
            </a:r>
            <a:endParaRPr lang="en-US" sz="1200" dirty="0">
              <a:latin typeface="IngoStem" panose="020B0503020203020204" pitchFamily="34" charset="-52"/>
              <a:ea typeface="IngoStem" panose="020B0503020203020204" pitchFamily="34" charset="-52"/>
            </a:endParaRPr>
          </a:p>
        </p:txBody>
      </p:sp>
      <p:sp>
        <p:nvSpPr>
          <p:cNvPr id="109" name="Text 62"/>
          <p:cNvSpPr/>
          <p:nvPr/>
        </p:nvSpPr>
        <p:spPr>
          <a:xfrm>
            <a:off x="9683700" y="5817398"/>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0,15%</a:t>
            </a:r>
            <a:endParaRPr lang="en-US" sz="1200" dirty="0">
              <a:latin typeface="IngoStem" panose="020B0503020203020204" pitchFamily="34" charset="-52"/>
              <a:ea typeface="IngoStem" panose="020B0503020203020204" pitchFamily="34" charset="-52"/>
            </a:endParaRPr>
          </a:p>
        </p:txBody>
      </p:sp>
      <p:sp>
        <p:nvSpPr>
          <p:cNvPr id="110" name="Text 63"/>
          <p:cNvSpPr/>
          <p:nvPr/>
        </p:nvSpPr>
        <p:spPr>
          <a:xfrm>
            <a:off x="9664650" y="6363427"/>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0,59%</a:t>
            </a:r>
            <a:endParaRPr lang="en-US" sz="1200" dirty="0">
              <a:latin typeface="IngoStem" panose="020B0503020203020204" pitchFamily="34" charset="-52"/>
              <a:ea typeface="IngoStem" panose="020B0503020203020204" pitchFamily="34" charset="-52"/>
            </a:endParaRPr>
          </a:p>
        </p:txBody>
      </p:sp>
      <p:sp>
        <p:nvSpPr>
          <p:cNvPr id="111" name="Text 64"/>
          <p:cNvSpPr/>
          <p:nvPr/>
        </p:nvSpPr>
        <p:spPr>
          <a:xfrm>
            <a:off x="10629845" y="731710"/>
            <a:ext cx="1358893" cy="35555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Тарифы с</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франшизой 15%</a:t>
            </a:r>
            <a:endParaRPr lang="en-US" sz="1200" dirty="0">
              <a:latin typeface="IngoStem" panose="020B0503020203020204" pitchFamily="34" charset="-52"/>
              <a:ea typeface="IngoStem" panose="020B0503020203020204" pitchFamily="34" charset="-52"/>
            </a:endParaRPr>
          </a:p>
        </p:txBody>
      </p:sp>
      <p:sp>
        <p:nvSpPr>
          <p:cNvPr id="112" name="Text 65"/>
          <p:cNvSpPr/>
          <p:nvPr/>
        </p:nvSpPr>
        <p:spPr>
          <a:xfrm>
            <a:off x="8597855" y="807900"/>
            <a:ext cx="400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RUB</a:t>
            </a:r>
            <a:endParaRPr lang="en-US" sz="1200" dirty="0">
              <a:latin typeface="IngoStem" panose="020B0503020203020204" pitchFamily="34" charset="-52"/>
              <a:ea typeface="IngoStem" panose="020B0503020203020204" pitchFamily="34" charset="-52"/>
            </a:endParaRPr>
          </a:p>
        </p:txBody>
      </p:sp>
      <p:sp>
        <p:nvSpPr>
          <p:cNvPr id="113" name="Text 3">
            <a:extLst>
              <a:ext uri="{FF2B5EF4-FFF2-40B4-BE49-F238E27FC236}">
                <a16:creationId xmlns:a16="http://schemas.microsoft.com/office/drawing/2014/main" id="{51422921-918F-4C8D-91E3-71470F2AD9BC}"/>
              </a:ext>
            </a:extLst>
          </p:cNvPr>
          <p:cNvSpPr/>
          <p:nvPr/>
        </p:nvSpPr>
        <p:spPr>
          <a:xfrm>
            <a:off x="704846" y="159177"/>
            <a:ext cx="9156331" cy="292062"/>
          </a:xfrm>
          <a:prstGeom prst="rect">
            <a:avLst/>
          </a:prstGeom>
          <a:noFill/>
          <a:ln/>
        </p:spPr>
        <p:txBody>
          <a:bodyPr wrap="square" lIns="0" tIns="0" rIns="0" bIns="0" rtlCol="0" anchor="t"/>
          <a:lstStyle/>
          <a:p>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Страхование </a:t>
            </a:r>
            <a:r>
              <a:rPr lang="ru-RU"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дополнительных </a:t>
            </a:r>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риск</a:t>
            </a:r>
            <a:r>
              <a:rPr lang="ru-RU"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ов</a:t>
            </a:r>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 </a:t>
            </a:r>
            <a:r>
              <a:rPr lang="en-US" sz="1750" dirty="0">
                <a:solidFill>
                  <a:srgbClr val="0062D2">
                    <a:alpha val="100000"/>
                  </a:srgbClr>
                </a:solidFill>
                <a:latin typeface="IngoStem" panose="020B0503020203020204" pitchFamily="34" charset="-52"/>
                <a:ea typeface="IngoStem" panose="020B0503020203020204" pitchFamily="34" charset="-52"/>
                <a:cs typeface="Montserrat Bold" pitchFamily="34" charset="-120"/>
              </a:rPr>
              <a:t>отмены </a:t>
            </a:r>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поездки </a:t>
            </a:r>
            <a:r>
              <a:rPr lang="en-US" sz="1750">
                <a:solidFill>
                  <a:srgbClr val="0062D2">
                    <a:alpha val="100000"/>
                  </a:srgbClr>
                </a:solidFill>
                <a:highlight>
                  <a:srgbClr val="33C9FF"/>
                </a:highlight>
                <a:latin typeface="IngoStem" panose="020B0503020203020204" pitchFamily="34" charset="-52"/>
                <a:ea typeface="IngoStem" panose="020B0503020203020204" pitchFamily="34" charset="-52"/>
              </a:rPr>
              <a:t>за </a:t>
            </a:r>
            <a:r>
              <a:rPr lang="en-US" sz="1750" dirty="0">
                <a:solidFill>
                  <a:srgbClr val="0062D2">
                    <a:alpha val="100000"/>
                  </a:srgbClr>
                </a:solidFill>
                <a:highlight>
                  <a:srgbClr val="33C9FF"/>
                </a:highlight>
                <a:latin typeface="IngoStem" panose="020B0503020203020204" pitchFamily="34" charset="-52"/>
                <a:ea typeface="IngoStem" panose="020B0503020203020204" pitchFamily="34" charset="-52"/>
              </a:rPr>
              <a:t>границу и </a:t>
            </a:r>
            <a:r>
              <a:rPr lang="en-US" sz="1750">
                <a:solidFill>
                  <a:srgbClr val="0062D2">
                    <a:alpha val="100000"/>
                  </a:srgbClr>
                </a:solidFill>
                <a:highlight>
                  <a:srgbClr val="33C9FF"/>
                </a:highlight>
                <a:latin typeface="IngoStem" panose="020B0503020203020204" pitchFamily="34" charset="-52"/>
                <a:ea typeface="IngoStem" panose="020B0503020203020204" pitchFamily="34" charset="-52"/>
              </a:rPr>
              <a:t>по России</a:t>
            </a:r>
            <a:endParaRPr lang="en-US" sz="1750" dirty="0">
              <a:solidFill>
                <a:srgbClr val="0062D2">
                  <a:alpha val="100000"/>
                </a:srgbClr>
              </a:solidFill>
              <a:highlight>
                <a:srgbClr val="33C9FF"/>
              </a:highlight>
              <a:latin typeface="IngoStem" panose="020B0503020203020204" pitchFamily="34" charset="-52"/>
              <a:ea typeface="IngoStem" panose="020B0503020203020204" pitchFamily="34" charset="-5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65100" y="584571"/>
            <a:ext cx="11899838" cy="6146000"/>
          </a:xfrm>
          <a:prstGeom prst="rect">
            <a:avLst/>
          </a:prstGeom>
          <a:solidFill>
            <a:srgbClr val="CCEEFF">
              <a:alpha val="100000"/>
            </a:srgbClr>
          </a:solidFill>
          <a:ln/>
        </p:spPr>
      </p:sp>
      <p:pic>
        <p:nvPicPr>
          <p:cNvPr id="3" name="Image 0"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927426"/>
            <a:ext cx="2863835" cy="12699"/>
          </a:xfrm>
          <a:prstGeom prst="rect">
            <a:avLst/>
          </a:prstGeom>
        </p:spPr>
      </p:pic>
      <p:pic>
        <p:nvPicPr>
          <p:cNvPr id="4" name="Image 1"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1448058"/>
            <a:ext cx="2863835" cy="12699"/>
          </a:xfrm>
          <a:prstGeom prst="rect">
            <a:avLst/>
          </a:prstGeom>
        </p:spPr>
      </p:pic>
      <p:pic>
        <p:nvPicPr>
          <p:cNvPr id="5" name="Image 2"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1733771"/>
            <a:ext cx="2863835" cy="12699"/>
          </a:xfrm>
          <a:prstGeom prst="rect">
            <a:avLst/>
          </a:prstGeom>
        </p:spPr>
      </p:pic>
      <p:pic>
        <p:nvPicPr>
          <p:cNvPr id="6" name="Image 3"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1981389"/>
            <a:ext cx="2863835" cy="12699"/>
          </a:xfrm>
          <a:prstGeom prst="rect">
            <a:avLst/>
          </a:prstGeom>
        </p:spPr>
      </p:pic>
      <p:pic>
        <p:nvPicPr>
          <p:cNvPr id="7" name="Image 4"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2241705"/>
            <a:ext cx="2863835" cy="12699"/>
          </a:xfrm>
          <a:prstGeom prst="rect">
            <a:avLst/>
          </a:prstGeom>
        </p:spPr>
      </p:pic>
      <p:pic>
        <p:nvPicPr>
          <p:cNvPr id="8" name="Image 5"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2514719"/>
            <a:ext cx="2863835" cy="12699"/>
          </a:xfrm>
          <a:prstGeom prst="rect">
            <a:avLst/>
          </a:prstGeom>
        </p:spPr>
      </p:pic>
      <p:pic>
        <p:nvPicPr>
          <p:cNvPr id="9" name="Image 6"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2775035"/>
            <a:ext cx="2863835" cy="12699"/>
          </a:xfrm>
          <a:prstGeom prst="rect">
            <a:avLst/>
          </a:prstGeom>
        </p:spPr>
      </p:pic>
      <p:pic>
        <p:nvPicPr>
          <p:cNvPr id="10" name="Image 7"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3035351"/>
            <a:ext cx="2863835" cy="12699"/>
          </a:xfrm>
          <a:prstGeom prst="rect">
            <a:avLst/>
          </a:prstGeom>
        </p:spPr>
      </p:pic>
      <p:pic>
        <p:nvPicPr>
          <p:cNvPr id="11" name="Image 8"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3282969"/>
            <a:ext cx="2863835" cy="12699"/>
          </a:xfrm>
          <a:prstGeom prst="rect">
            <a:avLst/>
          </a:prstGeom>
        </p:spPr>
      </p:pic>
      <p:pic>
        <p:nvPicPr>
          <p:cNvPr id="12" name="Image 9"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3543285"/>
            <a:ext cx="2863835" cy="12699"/>
          </a:xfrm>
          <a:prstGeom prst="rect">
            <a:avLst/>
          </a:prstGeom>
        </p:spPr>
      </p:pic>
      <p:pic>
        <p:nvPicPr>
          <p:cNvPr id="13" name="Image 10"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3803601"/>
            <a:ext cx="2863835" cy="12699"/>
          </a:xfrm>
          <a:prstGeom prst="rect">
            <a:avLst/>
          </a:prstGeom>
        </p:spPr>
      </p:pic>
      <p:pic>
        <p:nvPicPr>
          <p:cNvPr id="14" name="Image 11"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4584550"/>
            <a:ext cx="2863835" cy="12699"/>
          </a:xfrm>
          <a:prstGeom prst="rect">
            <a:avLst/>
          </a:prstGeom>
        </p:spPr>
      </p:pic>
      <p:pic>
        <p:nvPicPr>
          <p:cNvPr id="15" name="Image 12"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5092484"/>
            <a:ext cx="2863835" cy="12699"/>
          </a:xfrm>
          <a:prstGeom prst="rect">
            <a:avLst/>
          </a:prstGeom>
        </p:spPr>
      </p:pic>
      <p:pic>
        <p:nvPicPr>
          <p:cNvPr id="16" name="Image 13"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5625814"/>
            <a:ext cx="2863835" cy="12699"/>
          </a:xfrm>
          <a:prstGeom prst="rect">
            <a:avLst/>
          </a:prstGeom>
        </p:spPr>
      </p:pic>
      <p:pic>
        <p:nvPicPr>
          <p:cNvPr id="17" name="Image 14"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6146446"/>
            <a:ext cx="2863835" cy="12699"/>
          </a:xfrm>
          <a:prstGeom prst="rect">
            <a:avLst/>
          </a:prstGeom>
        </p:spPr>
      </p:pic>
      <p:pic>
        <p:nvPicPr>
          <p:cNvPr id="18" name="Image 15"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6419461"/>
            <a:ext cx="2863835" cy="12699"/>
          </a:xfrm>
          <a:prstGeom prst="rect">
            <a:avLst/>
          </a:prstGeom>
        </p:spPr>
      </p:pic>
      <p:pic>
        <p:nvPicPr>
          <p:cNvPr id="19" name="Image 16" descr=" "/>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1102" y="4324234"/>
            <a:ext cx="2863835" cy="12699"/>
          </a:xfrm>
          <a:prstGeom prst="rect">
            <a:avLst/>
          </a:prstGeom>
        </p:spPr>
      </p:pic>
      <p:pic>
        <p:nvPicPr>
          <p:cNvPr id="20" name="Image 17"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927426"/>
            <a:ext cx="7156413" cy="12699"/>
          </a:xfrm>
          <a:prstGeom prst="rect">
            <a:avLst/>
          </a:prstGeom>
        </p:spPr>
      </p:pic>
      <p:pic>
        <p:nvPicPr>
          <p:cNvPr id="21" name="Image 18"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1448058"/>
            <a:ext cx="7156413" cy="12699"/>
          </a:xfrm>
          <a:prstGeom prst="rect">
            <a:avLst/>
          </a:prstGeom>
        </p:spPr>
      </p:pic>
      <p:pic>
        <p:nvPicPr>
          <p:cNvPr id="22" name="Image 19"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1733771"/>
            <a:ext cx="7156413" cy="12699"/>
          </a:xfrm>
          <a:prstGeom prst="rect">
            <a:avLst/>
          </a:prstGeom>
        </p:spPr>
      </p:pic>
      <p:pic>
        <p:nvPicPr>
          <p:cNvPr id="23" name="Image 20"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1981389"/>
            <a:ext cx="7156413" cy="12699"/>
          </a:xfrm>
          <a:prstGeom prst="rect">
            <a:avLst/>
          </a:prstGeom>
        </p:spPr>
      </p:pic>
      <p:pic>
        <p:nvPicPr>
          <p:cNvPr id="24" name="Image 21"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2241705"/>
            <a:ext cx="7156413" cy="12699"/>
          </a:xfrm>
          <a:prstGeom prst="rect">
            <a:avLst/>
          </a:prstGeom>
        </p:spPr>
      </p:pic>
      <p:pic>
        <p:nvPicPr>
          <p:cNvPr id="25" name="Image 22"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2514719"/>
            <a:ext cx="7156413" cy="12699"/>
          </a:xfrm>
          <a:prstGeom prst="rect">
            <a:avLst/>
          </a:prstGeom>
        </p:spPr>
      </p:pic>
      <p:pic>
        <p:nvPicPr>
          <p:cNvPr id="26" name="Image 23"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2775035"/>
            <a:ext cx="7156413" cy="12699"/>
          </a:xfrm>
          <a:prstGeom prst="rect">
            <a:avLst/>
          </a:prstGeom>
        </p:spPr>
      </p:pic>
      <p:pic>
        <p:nvPicPr>
          <p:cNvPr id="27" name="Image 24"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3035351"/>
            <a:ext cx="7156413" cy="12699"/>
          </a:xfrm>
          <a:prstGeom prst="rect">
            <a:avLst/>
          </a:prstGeom>
        </p:spPr>
      </p:pic>
      <p:pic>
        <p:nvPicPr>
          <p:cNvPr id="28" name="Image 25"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3282969"/>
            <a:ext cx="7156413" cy="12699"/>
          </a:xfrm>
          <a:prstGeom prst="rect">
            <a:avLst/>
          </a:prstGeom>
        </p:spPr>
      </p:pic>
      <p:pic>
        <p:nvPicPr>
          <p:cNvPr id="29" name="Image 26"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3543285"/>
            <a:ext cx="7156413" cy="12699"/>
          </a:xfrm>
          <a:prstGeom prst="rect">
            <a:avLst/>
          </a:prstGeom>
        </p:spPr>
      </p:pic>
      <p:pic>
        <p:nvPicPr>
          <p:cNvPr id="30" name="Image 27"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3803601"/>
            <a:ext cx="7156413" cy="12699"/>
          </a:xfrm>
          <a:prstGeom prst="rect">
            <a:avLst/>
          </a:prstGeom>
        </p:spPr>
      </p:pic>
      <p:pic>
        <p:nvPicPr>
          <p:cNvPr id="31" name="Image 28"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4584550"/>
            <a:ext cx="7156413" cy="12699"/>
          </a:xfrm>
          <a:prstGeom prst="rect">
            <a:avLst/>
          </a:prstGeom>
        </p:spPr>
      </p:pic>
      <p:pic>
        <p:nvPicPr>
          <p:cNvPr id="32" name="Image 29"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5092484"/>
            <a:ext cx="7156413" cy="12699"/>
          </a:xfrm>
          <a:prstGeom prst="rect">
            <a:avLst/>
          </a:prstGeom>
        </p:spPr>
      </p:pic>
      <p:pic>
        <p:nvPicPr>
          <p:cNvPr id="33" name="Image 30"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5625814"/>
            <a:ext cx="7156413" cy="12699"/>
          </a:xfrm>
          <a:prstGeom prst="rect">
            <a:avLst/>
          </a:prstGeom>
        </p:spPr>
      </p:pic>
      <p:pic>
        <p:nvPicPr>
          <p:cNvPr id="34" name="Image 31"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6146446"/>
            <a:ext cx="7156413" cy="12699"/>
          </a:xfrm>
          <a:prstGeom prst="rect">
            <a:avLst/>
          </a:prstGeom>
        </p:spPr>
      </p:pic>
      <p:pic>
        <p:nvPicPr>
          <p:cNvPr id="35" name="Image 32"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6419461"/>
            <a:ext cx="7156413" cy="12699"/>
          </a:xfrm>
          <a:prstGeom prst="rect">
            <a:avLst/>
          </a:prstGeom>
        </p:spPr>
      </p:pic>
      <p:pic>
        <p:nvPicPr>
          <p:cNvPr id="36" name="Image 33" descr=" "/>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100" y="4324234"/>
            <a:ext cx="7156413" cy="12699"/>
          </a:xfrm>
          <a:prstGeom prst="rect">
            <a:avLst/>
          </a:prstGeom>
        </p:spPr>
      </p:pic>
      <p:pic>
        <p:nvPicPr>
          <p:cNvPr id="37" name="Image 34"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21512" y="584571"/>
            <a:ext cx="12700" cy="6146000"/>
          </a:xfrm>
          <a:prstGeom prst="rect">
            <a:avLst/>
          </a:prstGeom>
        </p:spPr>
      </p:pic>
      <p:pic>
        <p:nvPicPr>
          <p:cNvPr id="38" name="Image 35" descr=" "/>
          <p:cNvPicPr>
            <a:picLocks noChangeAspect="1"/>
          </p:cNvPicPr>
          <p:nvPr/>
        </p:nvPicPr>
        <p:blipFill>
          <a:blip r:embed="rId7">
            <a:extLst>
              <a:ext uri="{96DAC541-7B7A-43D3-8B79-37D633B846F1}">
                <asvg:svgBlip xmlns:asvg="http://schemas.microsoft.com/office/drawing/2016/SVG/main" r:embed="rId9"/>
              </a:ext>
            </a:extLst>
          </a:blip>
          <a:stretch>
            <a:fillRect/>
          </a:stretch>
        </p:blipFill>
        <p:spPr>
          <a:xfrm>
            <a:off x="546098" y="584571"/>
            <a:ext cx="12701" cy="6146000"/>
          </a:xfrm>
          <a:prstGeom prst="rect">
            <a:avLst/>
          </a:prstGeom>
        </p:spPr>
      </p:pic>
      <p:pic>
        <p:nvPicPr>
          <p:cNvPr id="39" name="Image 36" descr=" "/>
          <p:cNvPicPr>
            <a:picLocks noChangeAspect="1"/>
          </p:cNvPicPr>
          <p:nvPr/>
        </p:nvPicPr>
        <p:blipFill>
          <a:blip r:embed="rId7">
            <a:extLst>
              <a:ext uri="{96DAC541-7B7A-43D3-8B79-37D633B846F1}">
                <asvg:svgBlip xmlns:asvg="http://schemas.microsoft.com/office/drawing/2016/SVG/main" r:embed="rId10"/>
              </a:ext>
            </a:extLst>
          </a:blip>
          <a:stretch>
            <a:fillRect/>
          </a:stretch>
        </p:blipFill>
        <p:spPr>
          <a:xfrm>
            <a:off x="165099" y="584571"/>
            <a:ext cx="12701" cy="6146000"/>
          </a:xfrm>
          <a:prstGeom prst="rect">
            <a:avLst/>
          </a:prstGeom>
        </p:spPr>
      </p:pic>
      <p:pic>
        <p:nvPicPr>
          <p:cNvPr id="40" name="Image 37"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13707" y="584571"/>
            <a:ext cx="12700" cy="6146000"/>
          </a:xfrm>
          <a:prstGeom prst="rect">
            <a:avLst/>
          </a:prstGeom>
        </p:spPr>
      </p:pic>
      <p:pic>
        <p:nvPicPr>
          <p:cNvPr id="41" name="Image 38"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01103" y="584571"/>
            <a:ext cx="12700" cy="6146000"/>
          </a:xfrm>
          <a:prstGeom prst="rect">
            <a:avLst/>
          </a:prstGeom>
        </p:spPr>
      </p:pic>
      <p:pic>
        <p:nvPicPr>
          <p:cNvPr id="42" name="Image 39" descr=" "/>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064938" y="571872"/>
            <a:ext cx="12700" cy="6158698"/>
          </a:xfrm>
          <a:prstGeom prst="rect">
            <a:avLst/>
          </a:prstGeom>
        </p:spPr>
      </p:pic>
      <p:pic>
        <p:nvPicPr>
          <p:cNvPr id="43" name="Image 40" descr=" "/>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53646" y="584571"/>
            <a:ext cx="12700" cy="6146000"/>
          </a:xfrm>
          <a:prstGeom prst="rect">
            <a:avLst/>
          </a:prstGeom>
        </p:spPr>
      </p:pic>
      <p:pic>
        <p:nvPicPr>
          <p:cNvPr id="44" name="Image 41"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571872"/>
            <a:ext cx="11899838" cy="12699"/>
          </a:xfrm>
          <a:prstGeom prst="rect">
            <a:avLst/>
          </a:prstGeom>
        </p:spPr>
      </p:pic>
      <p:pic>
        <p:nvPicPr>
          <p:cNvPr id="45" name="Image 42" descr=" "/>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5100" y="6717872"/>
            <a:ext cx="11899838" cy="12699"/>
          </a:xfrm>
          <a:prstGeom prst="rect">
            <a:avLst/>
          </a:prstGeom>
        </p:spPr>
      </p:pic>
      <p:sp>
        <p:nvSpPr>
          <p:cNvPr id="46" name="Text 1"/>
          <p:cNvSpPr/>
          <p:nvPr/>
        </p:nvSpPr>
        <p:spPr>
          <a:xfrm>
            <a:off x="615947" y="597270"/>
            <a:ext cx="6673815" cy="6120602"/>
          </a:xfrm>
          <a:prstGeom prst="rect">
            <a:avLst/>
          </a:prstGeom>
          <a:noFill/>
          <a:ln/>
        </p:spPr>
        <p:txBody>
          <a:bodyPr wrap="square" lIns="0" tIns="0" rIns="0" bIns="0" rtlCol="0" anchor="t"/>
          <a:lstStyle/>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 перенос начала поездки из-за амбулаторного лечения</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 перенос начала поездки из-за стационарного лечения, травмы,</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смерти</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Отсутствие свободных мест в отеле (overbooking)</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Отсутствие свободных мест в самолете (overbooking)</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Повреждение, утрата имущества</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Повторный отказ в визе</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Призыв на срочную военную службу, сборы</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Сокращение на работе</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Хищение, утрата документов</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Чрезвычайные ситуации, стихийные бедствия в пункте назначения</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Отказ во въезде в страну назначения</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Отмена, перенос начала поездки по медицинским противопоказаниям,  в т.ч. из-за помещения в карантин</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Задержка возвращения из-за амбулаторного лечения</a:t>
            </a:r>
            <a:endParaRPr lang="en-US" sz="1200" dirty="0">
              <a:latin typeface="IngoStem" panose="020B0503020203020204" pitchFamily="34" charset="-52"/>
              <a:ea typeface="IngoStem" panose="020B0503020203020204" pitchFamily="34" charset="-52"/>
            </a:endParaRPr>
          </a:p>
          <a:p>
            <a:pPr>
              <a:lnSpc>
                <a:spcPts val="2040"/>
              </a:lnSpc>
              <a:spcAft>
                <a:spcPts val="200"/>
              </a:spcAft>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Задержка возвращения по медицинским противопоказаниям,  в т.ч. из-за помещения в </a:t>
            </a: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карантин</a:t>
            </a:r>
            <a:endParaRPr lang="ru-RU"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endParaRPr>
          </a:p>
          <a:p>
            <a:pPr>
              <a:lnSpc>
                <a:spcPts val="2040"/>
              </a:lnSpc>
              <a:spcAft>
                <a:spcPts val="200"/>
              </a:spcAft>
            </a:pPr>
            <a:endParaRPr lang="en-US" sz="1200" dirty="0">
              <a:latin typeface="IngoStem" panose="020B0503020203020204" pitchFamily="34" charset="-52"/>
              <a:ea typeface="IngoStem" panose="020B0503020203020204" pitchFamily="34" charset="-52"/>
            </a:endParaRPr>
          </a:p>
          <a:p>
            <a:pPr>
              <a:lnSpc>
                <a:spcPts val="2040"/>
              </a:lnSpc>
            </a:pPr>
            <a:r>
              <a:rPr lang="en-US" sz="1200" dirty="0" err="1">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Отказ</a:t>
            </a: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 в визе после начала поездки, несвоевременная выдача визы -</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исключая страны Шенгенского союза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Отказ в визе после начала поездки, несвоевременная выдача визы -</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включая страны Шенгенского союза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Первичный отказ в визе - исключая страны Шенгенского союза</a:t>
            </a:r>
            <a:endParaRPr lang="en-US" sz="1200" dirty="0">
              <a:latin typeface="IngoStem" panose="020B0503020203020204" pitchFamily="34" charset="-52"/>
              <a:ea typeface="IngoStem" panose="020B0503020203020204" pitchFamily="34" charset="-52"/>
            </a:endParaRPr>
          </a:p>
          <a:p>
            <a:pPr>
              <a:lnSpc>
                <a:spcPts val="2040"/>
              </a:lnSpc>
            </a:pPr>
            <a:r>
              <a:rPr lang="en-US" sz="1200" dirty="0">
                <a:solidFill>
                  <a:srgbClr val="1E1E1E">
                    <a:alpha val="100000"/>
                  </a:srgbClr>
                </a:solidFill>
                <a:latin typeface="IngoStem" panose="020B0503020203020204" pitchFamily="34" charset="-52"/>
                <a:ea typeface="IngoStem" panose="020B0503020203020204" pitchFamily="34" charset="-52"/>
                <a:cs typeface="Montserrat Bold" pitchFamily="34" charset="-120"/>
              </a:rPr>
              <a:t>Первичный отказ в визе - включая страны Шенгенского союза</a:t>
            </a:r>
            <a:endParaRPr lang="en-US" sz="1200" dirty="0">
              <a:latin typeface="IngoStem" panose="020B0503020203020204" pitchFamily="34" charset="-52"/>
              <a:ea typeface="IngoStem" panose="020B0503020203020204" pitchFamily="34" charset="-52"/>
            </a:endParaRPr>
          </a:p>
        </p:txBody>
      </p:sp>
      <p:pic>
        <p:nvPicPr>
          <p:cNvPr id="47" name="Image 43" descr=" "/>
          <p:cNvPicPr>
            <a:picLocks noChangeAspect="1"/>
          </p:cNvPicPr>
          <p:nvPr/>
        </p:nvPicPr>
        <p:blipFill>
          <a:blip r:embed="rId15"/>
          <a:stretch>
            <a:fillRect/>
          </a:stretch>
        </p:blipFill>
        <p:spPr>
          <a:xfrm>
            <a:off x="10775895" y="241715"/>
            <a:ext cx="965195" cy="107936"/>
          </a:xfrm>
          <a:prstGeom prst="rect">
            <a:avLst/>
          </a:prstGeom>
        </p:spPr>
      </p:pic>
      <p:sp>
        <p:nvSpPr>
          <p:cNvPr id="48" name="Text 2"/>
          <p:cNvSpPr/>
          <p:nvPr/>
        </p:nvSpPr>
        <p:spPr>
          <a:xfrm>
            <a:off x="7581861" y="3295668"/>
            <a:ext cx="704846" cy="35555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до </a:t>
            </a:r>
            <a:endParaRPr lang="en-US" sz="1200" dirty="0">
              <a:latin typeface="IngoStem" panose="020B0503020203020204" pitchFamily="34" charset="-52"/>
              <a:ea typeface="IngoStem" panose="020B0503020203020204" pitchFamily="34" charset="-52"/>
            </a:endParaRPr>
          </a:p>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500 000</a:t>
            </a:r>
            <a:endParaRPr lang="en-US" sz="1200" dirty="0">
              <a:latin typeface="IngoStem" panose="020B0503020203020204" pitchFamily="34" charset="-52"/>
              <a:ea typeface="IngoStem" panose="020B0503020203020204" pitchFamily="34" charset="-52"/>
            </a:endParaRPr>
          </a:p>
        </p:txBody>
      </p:sp>
      <p:sp>
        <p:nvSpPr>
          <p:cNvPr id="49" name="Text 3"/>
          <p:cNvSpPr/>
          <p:nvPr/>
        </p:nvSpPr>
        <p:spPr>
          <a:xfrm>
            <a:off x="8616905" y="3352810"/>
            <a:ext cx="400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RUB</a:t>
            </a:r>
            <a:endParaRPr lang="en-US" sz="1200" dirty="0">
              <a:latin typeface="IngoStem" panose="020B0503020203020204" pitchFamily="34" charset="-52"/>
              <a:ea typeface="IngoStem" panose="020B0503020203020204" pitchFamily="34" charset="-52"/>
            </a:endParaRPr>
          </a:p>
        </p:txBody>
      </p:sp>
      <p:sp>
        <p:nvSpPr>
          <p:cNvPr id="50" name="Text 4"/>
          <p:cNvSpPr/>
          <p:nvPr/>
        </p:nvSpPr>
        <p:spPr>
          <a:xfrm>
            <a:off x="9664650" y="730602"/>
            <a:ext cx="4444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1,18%</a:t>
            </a:r>
            <a:endParaRPr lang="en-US" sz="1200" dirty="0">
              <a:latin typeface="IngoStem" panose="020B0503020203020204" pitchFamily="34" charset="-52"/>
              <a:ea typeface="IngoStem" panose="020B0503020203020204" pitchFamily="34" charset="-52"/>
            </a:endParaRPr>
          </a:p>
        </p:txBody>
      </p:sp>
      <p:sp>
        <p:nvSpPr>
          <p:cNvPr id="51" name="Text 5"/>
          <p:cNvSpPr/>
          <p:nvPr/>
        </p:nvSpPr>
        <p:spPr>
          <a:xfrm>
            <a:off x="11137842" y="730602"/>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1,00%</a:t>
            </a:r>
            <a:endParaRPr lang="en-US" sz="1200" dirty="0">
              <a:latin typeface="IngoStem" panose="020B0503020203020204" pitchFamily="34" charset="-52"/>
              <a:ea typeface="IngoStem" panose="020B0503020203020204" pitchFamily="34" charset="-52"/>
            </a:endParaRPr>
          </a:p>
        </p:txBody>
      </p:sp>
      <p:sp>
        <p:nvSpPr>
          <p:cNvPr id="52" name="Text 6"/>
          <p:cNvSpPr/>
          <p:nvPr/>
        </p:nvSpPr>
        <p:spPr>
          <a:xfrm>
            <a:off x="11156892" y="1105203"/>
            <a:ext cx="4508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1,10%</a:t>
            </a:r>
            <a:endParaRPr lang="en-US" sz="1200" dirty="0">
              <a:latin typeface="IngoStem" panose="020B0503020203020204" pitchFamily="34" charset="-52"/>
              <a:ea typeface="IngoStem" panose="020B0503020203020204" pitchFamily="34" charset="-52"/>
            </a:endParaRPr>
          </a:p>
        </p:txBody>
      </p:sp>
      <p:sp>
        <p:nvSpPr>
          <p:cNvPr id="53" name="Text 7"/>
          <p:cNvSpPr/>
          <p:nvPr/>
        </p:nvSpPr>
        <p:spPr>
          <a:xfrm>
            <a:off x="11112443" y="6209938"/>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2,98%</a:t>
            </a:r>
            <a:endParaRPr lang="en-US" sz="1200" dirty="0">
              <a:latin typeface="IngoStem" panose="020B0503020203020204" pitchFamily="34" charset="-52"/>
              <a:ea typeface="IngoStem" panose="020B0503020203020204" pitchFamily="34" charset="-52"/>
            </a:endParaRPr>
          </a:p>
        </p:txBody>
      </p:sp>
      <p:sp>
        <p:nvSpPr>
          <p:cNvPr id="54" name="Text 8"/>
          <p:cNvSpPr/>
          <p:nvPr/>
        </p:nvSpPr>
        <p:spPr>
          <a:xfrm>
            <a:off x="11125143" y="6470254"/>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4,55%</a:t>
            </a:r>
            <a:endParaRPr lang="en-US" sz="1200" dirty="0">
              <a:latin typeface="IngoStem" panose="020B0503020203020204" pitchFamily="34" charset="-52"/>
              <a:ea typeface="IngoStem" panose="020B0503020203020204" pitchFamily="34" charset="-52"/>
            </a:endParaRPr>
          </a:p>
        </p:txBody>
      </p:sp>
      <p:sp>
        <p:nvSpPr>
          <p:cNvPr id="55" name="Text 9"/>
          <p:cNvSpPr/>
          <p:nvPr/>
        </p:nvSpPr>
        <p:spPr>
          <a:xfrm>
            <a:off x="11118793" y="1511550"/>
            <a:ext cx="5206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0,03%</a:t>
            </a:r>
            <a:endParaRPr lang="en-US" sz="1200" dirty="0">
              <a:latin typeface="IngoStem" panose="020B0503020203020204" pitchFamily="34" charset="-52"/>
              <a:ea typeface="IngoStem" panose="020B0503020203020204" pitchFamily="34" charset="-52"/>
            </a:endParaRPr>
          </a:p>
        </p:txBody>
      </p:sp>
      <p:sp>
        <p:nvSpPr>
          <p:cNvPr id="56" name="Text 10"/>
          <p:cNvSpPr/>
          <p:nvPr/>
        </p:nvSpPr>
        <p:spPr>
          <a:xfrm>
            <a:off x="11137842" y="1771866"/>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0,01%</a:t>
            </a:r>
            <a:endParaRPr lang="en-US" sz="1200" dirty="0">
              <a:latin typeface="IngoStem" panose="020B0503020203020204" pitchFamily="34" charset="-52"/>
              <a:ea typeface="IngoStem" panose="020B0503020203020204" pitchFamily="34" charset="-52"/>
            </a:endParaRPr>
          </a:p>
        </p:txBody>
      </p:sp>
      <p:sp>
        <p:nvSpPr>
          <p:cNvPr id="57" name="Text 11"/>
          <p:cNvSpPr/>
          <p:nvPr/>
        </p:nvSpPr>
        <p:spPr>
          <a:xfrm>
            <a:off x="11118793" y="2032182"/>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58" name="Text 12"/>
          <p:cNvSpPr/>
          <p:nvPr/>
        </p:nvSpPr>
        <p:spPr>
          <a:xfrm>
            <a:off x="11131493" y="2305197"/>
            <a:ext cx="4952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2,55%</a:t>
            </a:r>
            <a:endParaRPr lang="en-US" sz="1200" dirty="0">
              <a:latin typeface="IngoStem" panose="020B0503020203020204" pitchFamily="34" charset="-52"/>
              <a:ea typeface="IngoStem" panose="020B0503020203020204" pitchFamily="34" charset="-52"/>
            </a:endParaRPr>
          </a:p>
        </p:txBody>
      </p:sp>
      <p:sp>
        <p:nvSpPr>
          <p:cNvPr id="59" name="Text 13"/>
          <p:cNvSpPr/>
          <p:nvPr/>
        </p:nvSpPr>
        <p:spPr>
          <a:xfrm>
            <a:off x="11118793" y="2578211"/>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60" name="Text 14"/>
          <p:cNvSpPr/>
          <p:nvPr/>
        </p:nvSpPr>
        <p:spPr>
          <a:xfrm>
            <a:off x="11118793" y="2832178"/>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61" name="Text 15"/>
          <p:cNvSpPr/>
          <p:nvPr/>
        </p:nvSpPr>
        <p:spPr>
          <a:xfrm>
            <a:off x="11118793" y="3092494"/>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62" name="Text 16"/>
          <p:cNvSpPr/>
          <p:nvPr/>
        </p:nvSpPr>
        <p:spPr>
          <a:xfrm>
            <a:off x="11144193" y="3340112"/>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0,13%</a:t>
            </a:r>
            <a:endParaRPr lang="en-US" sz="1200" dirty="0">
              <a:latin typeface="IngoStem" panose="020B0503020203020204" pitchFamily="34" charset="-52"/>
              <a:ea typeface="IngoStem" panose="020B0503020203020204" pitchFamily="34" charset="-52"/>
            </a:endParaRPr>
          </a:p>
        </p:txBody>
      </p:sp>
      <p:sp>
        <p:nvSpPr>
          <p:cNvPr id="63" name="Text 17"/>
          <p:cNvSpPr/>
          <p:nvPr/>
        </p:nvSpPr>
        <p:spPr>
          <a:xfrm>
            <a:off x="11137842" y="3600428"/>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0,09%</a:t>
            </a:r>
            <a:endParaRPr lang="en-US" sz="1200" dirty="0">
              <a:latin typeface="IngoStem" panose="020B0503020203020204" pitchFamily="34" charset="-52"/>
              <a:ea typeface="IngoStem" panose="020B0503020203020204" pitchFamily="34" charset="-52"/>
            </a:endParaRPr>
          </a:p>
        </p:txBody>
      </p:sp>
      <p:sp>
        <p:nvSpPr>
          <p:cNvPr id="64" name="Text 18"/>
          <p:cNvSpPr/>
          <p:nvPr/>
        </p:nvSpPr>
        <p:spPr>
          <a:xfrm>
            <a:off x="11156892" y="3975029"/>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65" name="Text 19"/>
          <p:cNvSpPr/>
          <p:nvPr/>
        </p:nvSpPr>
        <p:spPr>
          <a:xfrm>
            <a:off x="11156892" y="4394075"/>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66" name="Text 20"/>
          <p:cNvSpPr/>
          <p:nvPr/>
        </p:nvSpPr>
        <p:spPr>
          <a:xfrm>
            <a:off x="11169592" y="4768676"/>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67" name="Text 21"/>
          <p:cNvSpPr/>
          <p:nvPr/>
        </p:nvSpPr>
        <p:spPr>
          <a:xfrm>
            <a:off x="11131493" y="5276610"/>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0,26%</a:t>
            </a:r>
            <a:endParaRPr lang="en-US" sz="1200" dirty="0">
              <a:latin typeface="IngoStem" panose="020B0503020203020204" pitchFamily="34" charset="-52"/>
              <a:ea typeface="IngoStem" panose="020B0503020203020204" pitchFamily="34" charset="-52"/>
            </a:endParaRPr>
          </a:p>
        </p:txBody>
      </p:sp>
      <p:sp>
        <p:nvSpPr>
          <p:cNvPr id="68" name="Text 22"/>
          <p:cNvSpPr/>
          <p:nvPr/>
        </p:nvSpPr>
        <p:spPr>
          <a:xfrm>
            <a:off x="11131493" y="5822639"/>
            <a:ext cx="4825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1,70%</a:t>
            </a:r>
            <a:endParaRPr lang="en-US" sz="1200" dirty="0">
              <a:latin typeface="IngoStem" panose="020B0503020203020204" pitchFamily="34" charset="-52"/>
              <a:ea typeface="IngoStem" panose="020B0503020203020204" pitchFamily="34" charset="-52"/>
            </a:endParaRPr>
          </a:p>
        </p:txBody>
      </p:sp>
      <p:sp>
        <p:nvSpPr>
          <p:cNvPr id="69" name="Text 23"/>
          <p:cNvSpPr/>
          <p:nvPr/>
        </p:nvSpPr>
        <p:spPr>
          <a:xfrm>
            <a:off x="9651950" y="1105203"/>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1,29%</a:t>
            </a:r>
            <a:endParaRPr lang="en-US" sz="1200" dirty="0">
              <a:latin typeface="IngoStem" panose="020B0503020203020204" pitchFamily="34" charset="-52"/>
              <a:ea typeface="IngoStem" panose="020B0503020203020204" pitchFamily="34" charset="-52"/>
            </a:endParaRPr>
          </a:p>
        </p:txBody>
      </p:sp>
      <p:sp>
        <p:nvSpPr>
          <p:cNvPr id="70" name="Text 24"/>
          <p:cNvSpPr/>
          <p:nvPr/>
        </p:nvSpPr>
        <p:spPr>
          <a:xfrm>
            <a:off x="9632900" y="6197240"/>
            <a:ext cx="5143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3,50%</a:t>
            </a:r>
            <a:endParaRPr lang="en-US" sz="1200" dirty="0">
              <a:latin typeface="IngoStem" panose="020B0503020203020204" pitchFamily="34" charset="-52"/>
              <a:ea typeface="IngoStem" panose="020B0503020203020204" pitchFamily="34" charset="-52"/>
            </a:endParaRPr>
          </a:p>
        </p:txBody>
      </p:sp>
      <p:sp>
        <p:nvSpPr>
          <p:cNvPr id="71" name="Text 25"/>
          <p:cNvSpPr/>
          <p:nvPr/>
        </p:nvSpPr>
        <p:spPr>
          <a:xfrm>
            <a:off x="9639250" y="6470254"/>
            <a:ext cx="49529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5,35%</a:t>
            </a:r>
            <a:endParaRPr lang="en-US" sz="1200" dirty="0">
              <a:latin typeface="IngoStem" panose="020B0503020203020204" pitchFamily="34" charset="-52"/>
              <a:ea typeface="IngoStem" panose="020B0503020203020204" pitchFamily="34" charset="-52"/>
            </a:endParaRPr>
          </a:p>
        </p:txBody>
      </p:sp>
      <p:sp>
        <p:nvSpPr>
          <p:cNvPr id="72" name="Text 26"/>
          <p:cNvSpPr/>
          <p:nvPr/>
        </p:nvSpPr>
        <p:spPr>
          <a:xfrm>
            <a:off x="9620201" y="1511550"/>
            <a:ext cx="5333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0,04%</a:t>
            </a:r>
            <a:endParaRPr lang="en-US" sz="1200" dirty="0">
              <a:latin typeface="IngoStem" panose="020B0503020203020204" pitchFamily="34" charset="-52"/>
              <a:ea typeface="IngoStem" panose="020B0503020203020204" pitchFamily="34" charset="-52"/>
            </a:endParaRPr>
          </a:p>
        </p:txBody>
      </p:sp>
      <p:sp>
        <p:nvSpPr>
          <p:cNvPr id="73" name="Text 27"/>
          <p:cNvSpPr/>
          <p:nvPr/>
        </p:nvSpPr>
        <p:spPr>
          <a:xfrm>
            <a:off x="9645600" y="1771866"/>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0,01%</a:t>
            </a:r>
            <a:endParaRPr lang="en-US" sz="1200" dirty="0">
              <a:latin typeface="IngoStem" panose="020B0503020203020204" pitchFamily="34" charset="-52"/>
              <a:ea typeface="IngoStem" panose="020B0503020203020204" pitchFamily="34" charset="-52"/>
            </a:endParaRPr>
          </a:p>
        </p:txBody>
      </p:sp>
      <p:sp>
        <p:nvSpPr>
          <p:cNvPr id="74" name="Text 28"/>
          <p:cNvSpPr/>
          <p:nvPr/>
        </p:nvSpPr>
        <p:spPr>
          <a:xfrm>
            <a:off x="9645600" y="2032182"/>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75" name="Text 29"/>
          <p:cNvSpPr/>
          <p:nvPr/>
        </p:nvSpPr>
        <p:spPr>
          <a:xfrm>
            <a:off x="9626551" y="2305197"/>
            <a:ext cx="5206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3,00%</a:t>
            </a:r>
            <a:endParaRPr lang="en-US" sz="1200" dirty="0">
              <a:latin typeface="IngoStem" panose="020B0503020203020204" pitchFamily="34" charset="-52"/>
              <a:ea typeface="IngoStem" panose="020B0503020203020204" pitchFamily="34" charset="-52"/>
            </a:endParaRPr>
          </a:p>
        </p:txBody>
      </p:sp>
      <p:sp>
        <p:nvSpPr>
          <p:cNvPr id="76" name="Text 30"/>
          <p:cNvSpPr/>
          <p:nvPr/>
        </p:nvSpPr>
        <p:spPr>
          <a:xfrm>
            <a:off x="9645600" y="2578211"/>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77" name="Text 31"/>
          <p:cNvSpPr/>
          <p:nvPr/>
        </p:nvSpPr>
        <p:spPr>
          <a:xfrm>
            <a:off x="9645600" y="2832178"/>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78" name="Text 32"/>
          <p:cNvSpPr/>
          <p:nvPr/>
        </p:nvSpPr>
        <p:spPr>
          <a:xfrm>
            <a:off x="9645600" y="3092494"/>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79" name="Text 33"/>
          <p:cNvSpPr/>
          <p:nvPr/>
        </p:nvSpPr>
        <p:spPr>
          <a:xfrm>
            <a:off x="9651950" y="3340112"/>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0,15%</a:t>
            </a:r>
            <a:endParaRPr lang="en-US" sz="1200" dirty="0">
              <a:latin typeface="IngoStem" panose="020B0503020203020204" pitchFamily="34" charset="-52"/>
              <a:ea typeface="IngoStem" panose="020B0503020203020204" pitchFamily="34" charset="-52"/>
            </a:endParaRPr>
          </a:p>
        </p:txBody>
      </p:sp>
      <p:sp>
        <p:nvSpPr>
          <p:cNvPr id="80" name="Text 34"/>
          <p:cNvSpPr/>
          <p:nvPr/>
        </p:nvSpPr>
        <p:spPr>
          <a:xfrm>
            <a:off x="9658300" y="3600428"/>
            <a:ext cx="4889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0,10%</a:t>
            </a:r>
            <a:endParaRPr lang="en-US" sz="1200" dirty="0">
              <a:latin typeface="IngoStem" panose="020B0503020203020204" pitchFamily="34" charset="-52"/>
              <a:ea typeface="IngoStem" panose="020B0503020203020204" pitchFamily="34" charset="-52"/>
            </a:endParaRPr>
          </a:p>
        </p:txBody>
      </p:sp>
      <p:sp>
        <p:nvSpPr>
          <p:cNvPr id="81" name="Text 35"/>
          <p:cNvSpPr/>
          <p:nvPr/>
        </p:nvSpPr>
        <p:spPr>
          <a:xfrm>
            <a:off x="9651950" y="3975029"/>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0,12%</a:t>
            </a:r>
            <a:endParaRPr lang="en-US" sz="1200" dirty="0">
              <a:latin typeface="IngoStem" panose="020B0503020203020204" pitchFamily="34" charset="-52"/>
              <a:ea typeface="IngoStem" panose="020B0503020203020204" pitchFamily="34" charset="-52"/>
            </a:endParaRPr>
          </a:p>
        </p:txBody>
      </p:sp>
      <p:sp>
        <p:nvSpPr>
          <p:cNvPr id="82" name="Text 36"/>
          <p:cNvSpPr/>
          <p:nvPr/>
        </p:nvSpPr>
        <p:spPr>
          <a:xfrm>
            <a:off x="9664650" y="4394075"/>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0,12%</a:t>
            </a:r>
            <a:endParaRPr lang="en-US" sz="1200" dirty="0">
              <a:latin typeface="IngoStem" panose="020B0503020203020204" pitchFamily="34" charset="-52"/>
              <a:ea typeface="IngoStem" panose="020B0503020203020204" pitchFamily="34" charset="-52"/>
            </a:endParaRPr>
          </a:p>
        </p:txBody>
      </p:sp>
      <p:sp>
        <p:nvSpPr>
          <p:cNvPr id="83" name="Text 37"/>
          <p:cNvSpPr/>
          <p:nvPr/>
        </p:nvSpPr>
        <p:spPr>
          <a:xfrm>
            <a:off x="9664650" y="4768676"/>
            <a:ext cx="4762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0,12%</a:t>
            </a:r>
            <a:endParaRPr lang="en-US" sz="1200" dirty="0">
              <a:latin typeface="IngoStem" panose="020B0503020203020204" pitchFamily="34" charset="-52"/>
              <a:ea typeface="IngoStem" panose="020B0503020203020204" pitchFamily="34" charset="-52"/>
            </a:endParaRPr>
          </a:p>
        </p:txBody>
      </p:sp>
      <p:sp>
        <p:nvSpPr>
          <p:cNvPr id="84" name="Text 38"/>
          <p:cNvSpPr/>
          <p:nvPr/>
        </p:nvSpPr>
        <p:spPr>
          <a:xfrm>
            <a:off x="9658300" y="5276610"/>
            <a:ext cx="527048"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0,30%</a:t>
            </a:r>
            <a:endParaRPr lang="en-US" sz="1200" dirty="0">
              <a:latin typeface="IngoStem" panose="020B0503020203020204" pitchFamily="34" charset="-52"/>
              <a:ea typeface="IngoStem" panose="020B0503020203020204" pitchFamily="34" charset="-52"/>
            </a:endParaRPr>
          </a:p>
        </p:txBody>
      </p:sp>
      <p:sp>
        <p:nvSpPr>
          <p:cNvPr id="85" name="Text 39"/>
          <p:cNvSpPr/>
          <p:nvPr/>
        </p:nvSpPr>
        <p:spPr>
          <a:xfrm>
            <a:off x="9658301" y="5822639"/>
            <a:ext cx="520697"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2,00%</a:t>
            </a:r>
            <a:endParaRPr lang="en-US" sz="1200" dirty="0">
              <a:latin typeface="IngoStem" panose="020B0503020203020204" pitchFamily="34" charset="-52"/>
              <a:ea typeface="IngoStem" panose="020B0503020203020204" pitchFamily="34" charset="-52"/>
            </a:endParaRPr>
          </a:p>
        </p:txBody>
      </p:sp>
      <p:sp>
        <p:nvSpPr>
          <p:cNvPr id="88" name="Text 42"/>
          <p:cNvSpPr/>
          <p:nvPr/>
        </p:nvSpPr>
        <p:spPr>
          <a:xfrm>
            <a:off x="253999" y="711554"/>
            <a:ext cx="2095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19</a:t>
            </a:r>
            <a:endParaRPr lang="en-US" sz="1200" dirty="0">
              <a:latin typeface="IngoStem" panose="020B0503020203020204" pitchFamily="34" charset="-52"/>
              <a:ea typeface="IngoStem" panose="020B0503020203020204" pitchFamily="34" charset="-52"/>
            </a:endParaRPr>
          </a:p>
        </p:txBody>
      </p:sp>
      <p:sp>
        <p:nvSpPr>
          <p:cNvPr id="89" name="Text 43"/>
          <p:cNvSpPr/>
          <p:nvPr/>
        </p:nvSpPr>
        <p:spPr>
          <a:xfrm>
            <a:off x="234949" y="1124250"/>
            <a:ext cx="2476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20</a:t>
            </a:r>
            <a:endParaRPr lang="en-US" sz="1200" dirty="0">
              <a:latin typeface="IngoStem" panose="020B0503020203020204" pitchFamily="34" charset="-52"/>
              <a:ea typeface="IngoStem" panose="020B0503020203020204" pitchFamily="34" charset="-52"/>
            </a:endParaRPr>
          </a:p>
        </p:txBody>
      </p:sp>
      <p:sp>
        <p:nvSpPr>
          <p:cNvPr id="90" name="Text 44"/>
          <p:cNvSpPr/>
          <p:nvPr/>
        </p:nvSpPr>
        <p:spPr>
          <a:xfrm>
            <a:off x="253999" y="1524248"/>
            <a:ext cx="2031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21</a:t>
            </a:r>
            <a:endParaRPr lang="en-US" sz="1200" dirty="0">
              <a:latin typeface="IngoStem" panose="020B0503020203020204" pitchFamily="34" charset="-52"/>
              <a:ea typeface="IngoStem" panose="020B0503020203020204" pitchFamily="34" charset="-52"/>
            </a:endParaRPr>
          </a:p>
        </p:txBody>
      </p:sp>
      <p:sp>
        <p:nvSpPr>
          <p:cNvPr id="91" name="Text 45"/>
          <p:cNvSpPr/>
          <p:nvPr/>
        </p:nvSpPr>
        <p:spPr>
          <a:xfrm>
            <a:off x="241299" y="1784564"/>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22</a:t>
            </a:r>
            <a:endParaRPr lang="en-US" sz="1200" dirty="0">
              <a:latin typeface="IngoStem" panose="020B0503020203020204" pitchFamily="34" charset="-52"/>
              <a:ea typeface="IngoStem" panose="020B0503020203020204" pitchFamily="34" charset="-52"/>
            </a:endParaRPr>
          </a:p>
        </p:txBody>
      </p:sp>
      <p:sp>
        <p:nvSpPr>
          <p:cNvPr id="92" name="Text 46"/>
          <p:cNvSpPr/>
          <p:nvPr/>
        </p:nvSpPr>
        <p:spPr>
          <a:xfrm>
            <a:off x="241299" y="2032182"/>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23</a:t>
            </a:r>
            <a:endParaRPr lang="en-US" sz="1200" dirty="0">
              <a:latin typeface="IngoStem" panose="020B0503020203020204" pitchFamily="34" charset="-52"/>
              <a:ea typeface="IngoStem" panose="020B0503020203020204" pitchFamily="34" charset="-52"/>
            </a:endParaRPr>
          </a:p>
        </p:txBody>
      </p:sp>
      <p:sp>
        <p:nvSpPr>
          <p:cNvPr id="93" name="Text 47"/>
          <p:cNvSpPr/>
          <p:nvPr/>
        </p:nvSpPr>
        <p:spPr>
          <a:xfrm>
            <a:off x="234949" y="2292498"/>
            <a:ext cx="2476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24</a:t>
            </a:r>
            <a:endParaRPr lang="en-US" sz="1200" dirty="0">
              <a:latin typeface="IngoStem" panose="020B0503020203020204" pitchFamily="34" charset="-52"/>
              <a:ea typeface="IngoStem" panose="020B0503020203020204" pitchFamily="34" charset="-52"/>
            </a:endParaRPr>
          </a:p>
        </p:txBody>
      </p:sp>
      <p:sp>
        <p:nvSpPr>
          <p:cNvPr id="94" name="Text 48"/>
          <p:cNvSpPr/>
          <p:nvPr/>
        </p:nvSpPr>
        <p:spPr>
          <a:xfrm>
            <a:off x="241299" y="2571862"/>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25</a:t>
            </a:r>
            <a:endParaRPr lang="en-US" sz="1200" dirty="0">
              <a:latin typeface="IngoStem" panose="020B0503020203020204" pitchFamily="34" charset="-52"/>
              <a:ea typeface="IngoStem" panose="020B0503020203020204" pitchFamily="34" charset="-52"/>
            </a:endParaRPr>
          </a:p>
        </p:txBody>
      </p:sp>
      <p:sp>
        <p:nvSpPr>
          <p:cNvPr id="95" name="Text 49"/>
          <p:cNvSpPr/>
          <p:nvPr/>
        </p:nvSpPr>
        <p:spPr>
          <a:xfrm>
            <a:off x="234949" y="2825829"/>
            <a:ext cx="2412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26</a:t>
            </a:r>
            <a:endParaRPr lang="en-US" sz="1200" dirty="0">
              <a:latin typeface="IngoStem" panose="020B0503020203020204" pitchFamily="34" charset="-52"/>
              <a:ea typeface="IngoStem" panose="020B0503020203020204" pitchFamily="34" charset="-52"/>
            </a:endParaRPr>
          </a:p>
        </p:txBody>
      </p:sp>
      <p:sp>
        <p:nvSpPr>
          <p:cNvPr id="96" name="Text 50"/>
          <p:cNvSpPr/>
          <p:nvPr/>
        </p:nvSpPr>
        <p:spPr>
          <a:xfrm>
            <a:off x="241299" y="3086145"/>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27</a:t>
            </a:r>
            <a:endParaRPr lang="en-US" sz="1200" dirty="0">
              <a:latin typeface="IngoStem" panose="020B0503020203020204" pitchFamily="34" charset="-52"/>
              <a:ea typeface="IngoStem" panose="020B0503020203020204" pitchFamily="34" charset="-52"/>
            </a:endParaRPr>
          </a:p>
        </p:txBody>
      </p:sp>
      <p:sp>
        <p:nvSpPr>
          <p:cNvPr id="97" name="Text 51"/>
          <p:cNvSpPr/>
          <p:nvPr/>
        </p:nvSpPr>
        <p:spPr>
          <a:xfrm>
            <a:off x="234949" y="3340112"/>
            <a:ext cx="2412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28</a:t>
            </a:r>
            <a:endParaRPr lang="en-US" sz="1200" dirty="0">
              <a:latin typeface="IngoStem" panose="020B0503020203020204" pitchFamily="34" charset="-52"/>
              <a:ea typeface="IngoStem" panose="020B0503020203020204" pitchFamily="34" charset="-52"/>
            </a:endParaRPr>
          </a:p>
        </p:txBody>
      </p:sp>
      <p:sp>
        <p:nvSpPr>
          <p:cNvPr id="98" name="Text 52"/>
          <p:cNvSpPr/>
          <p:nvPr/>
        </p:nvSpPr>
        <p:spPr>
          <a:xfrm>
            <a:off x="234949" y="3600428"/>
            <a:ext cx="2412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29</a:t>
            </a:r>
            <a:endParaRPr lang="en-US" sz="1200" dirty="0">
              <a:latin typeface="IngoStem" panose="020B0503020203020204" pitchFamily="34" charset="-52"/>
              <a:ea typeface="IngoStem" panose="020B0503020203020204" pitchFamily="34" charset="-52"/>
            </a:endParaRPr>
          </a:p>
        </p:txBody>
      </p:sp>
      <p:sp>
        <p:nvSpPr>
          <p:cNvPr id="99" name="Text 53"/>
          <p:cNvSpPr/>
          <p:nvPr/>
        </p:nvSpPr>
        <p:spPr>
          <a:xfrm>
            <a:off x="234949" y="3987728"/>
            <a:ext cx="2476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30</a:t>
            </a:r>
            <a:endParaRPr lang="en-US" sz="1200" dirty="0">
              <a:latin typeface="IngoStem" panose="020B0503020203020204" pitchFamily="34" charset="-52"/>
              <a:ea typeface="IngoStem" panose="020B0503020203020204" pitchFamily="34" charset="-52"/>
            </a:endParaRPr>
          </a:p>
        </p:txBody>
      </p:sp>
      <p:sp>
        <p:nvSpPr>
          <p:cNvPr id="100" name="Text 54"/>
          <p:cNvSpPr/>
          <p:nvPr/>
        </p:nvSpPr>
        <p:spPr>
          <a:xfrm>
            <a:off x="253999" y="4387725"/>
            <a:ext cx="2031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31</a:t>
            </a:r>
            <a:endParaRPr lang="en-US" sz="1200" dirty="0">
              <a:latin typeface="IngoStem" panose="020B0503020203020204" pitchFamily="34" charset="-52"/>
              <a:ea typeface="IngoStem" panose="020B0503020203020204" pitchFamily="34" charset="-52"/>
            </a:endParaRPr>
          </a:p>
        </p:txBody>
      </p:sp>
      <p:sp>
        <p:nvSpPr>
          <p:cNvPr id="101" name="Text 55"/>
          <p:cNvSpPr/>
          <p:nvPr/>
        </p:nvSpPr>
        <p:spPr>
          <a:xfrm>
            <a:off x="241299" y="4775025"/>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32</a:t>
            </a:r>
            <a:endParaRPr lang="en-US" sz="1200" dirty="0">
              <a:latin typeface="IngoStem" panose="020B0503020203020204" pitchFamily="34" charset="-52"/>
              <a:ea typeface="IngoStem" panose="020B0503020203020204" pitchFamily="34" charset="-52"/>
            </a:endParaRPr>
          </a:p>
        </p:txBody>
      </p:sp>
      <p:sp>
        <p:nvSpPr>
          <p:cNvPr id="102" name="Text 56"/>
          <p:cNvSpPr/>
          <p:nvPr/>
        </p:nvSpPr>
        <p:spPr>
          <a:xfrm>
            <a:off x="241299" y="5276610"/>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33</a:t>
            </a:r>
            <a:endParaRPr lang="en-US" sz="1200" dirty="0">
              <a:latin typeface="IngoStem" panose="020B0503020203020204" pitchFamily="34" charset="-52"/>
              <a:ea typeface="IngoStem" panose="020B0503020203020204" pitchFamily="34" charset="-52"/>
            </a:endParaRPr>
          </a:p>
        </p:txBody>
      </p:sp>
      <p:sp>
        <p:nvSpPr>
          <p:cNvPr id="103" name="Text 57"/>
          <p:cNvSpPr/>
          <p:nvPr/>
        </p:nvSpPr>
        <p:spPr>
          <a:xfrm>
            <a:off x="234949" y="5809940"/>
            <a:ext cx="2476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34</a:t>
            </a:r>
            <a:endParaRPr lang="en-US" sz="1200" dirty="0">
              <a:latin typeface="IngoStem" panose="020B0503020203020204" pitchFamily="34" charset="-52"/>
              <a:ea typeface="IngoStem" panose="020B0503020203020204" pitchFamily="34" charset="-52"/>
            </a:endParaRPr>
          </a:p>
        </p:txBody>
      </p:sp>
      <p:sp>
        <p:nvSpPr>
          <p:cNvPr id="104" name="Text 58"/>
          <p:cNvSpPr/>
          <p:nvPr/>
        </p:nvSpPr>
        <p:spPr>
          <a:xfrm>
            <a:off x="241299" y="6216287"/>
            <a:ext cx="23494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35</a:t>
            </a:r>
            <a:endParaRPr lang="en-US" sz="1200" dirty="0">
              <a:latin typeface="IngoStem" panose="020B0503020203020204" pitchFamily="34" charset="-52"/>
              <a:ea typeface="IngoStem" panose="020B0503020203020204" pitchFamily="34" charset="-52"/>
            </a:endParaRPr>
          </a:p>
        </p:txBody>
      </p:sp>
      <p:sp>
        <p:nvSpPr>
          <p:cNvPr id="105" name="Text 59"/>
          <p:cNvSpPr/>
          <p:nvPr/>
        </p:nvSpPr>
        <p:spPr>
          <a:xfrm>
            <a:off x="234949" y="6476603"/>
            <a:ext cx="241299" cy="203174"/>
          </a:xfrm>
          <a:prstGeom prst="rect">
            <a:avLst/>
          </a:prstGeom>
          <a:noFill/>
          <a:ln/>
        </p:spPr>
        <p:txBody>
          <a:bodyPr wrap="square" lIns="0" tIns="0" rIns="0" bIns="0" rtlCol="0" anchor="t"/>
          <a:lstStyle/>
          <a:p>
            <a:pPr algn="ctr">
              <a:lnSpc>
                <a:spcPts val="1200"/>
              </a:lnSpc>
            </a:pPr>
            <a:r>
              <a:rPr lang="en-US" sz="1200" dirty="0">
                <a:solidFill>
                  <a:srgbClr val="000000">
                    <a:alpha val="100000"/>
                  </a:srgbClr>
                </a:solidFill>
                <a:latin typeface="IngoStem" panose="020B0503020203020204" pitchFamily="34" charset="-52"/>
                <a:ea typeface="IngoStem" panose="020B0503020203020204" pitchFamily="34" charset="-52"/>
                <a:cs typeface="Montserrat Bold" pitchFamily="34" charset="-120"/>
              </a:rPr>
              <a:t>36</a:t>
            </a:r>
            <a:endParaRPr lang="en-US" sz="1200" dirty="0">
              <a:latin typeface="IngoStem" panose="020B0503020203020204" pitchFamily="34" charset="-52"/>
              <a:ea typeface="IngoStem" panose="020B0503020203020204" pitchFamily="34" charset="-52"/>
            </a:endParaRPr>
          </a:p>
        </p:txBody>
      </p:sp>
      <p:sp>
        <p:nvSpPr>
          <p:cNvPr id="106" name="Text 3">
            <a:extLst>
              <a:ext uri="{FF2B5EF4-FFF2-40B4-BE49-F238E27FC236}">
                <a16:creationId xmlns:a16="http://schemas.microsoft.com/office/drawing/2014/main" id="{D191ABCF-6684-4699-85DF-124BEDF44026}"/>
              </a:ext>
            </a:extLst>
          </p:cNvPr>
          <p:cNvSpPr/>
          <p:nvPr/>
        </p:nvSpPr>
        <p:spPr>
          <a:xfrm>
            <a:off x="704846" y="159177"/>
            <a:ext cx="9156331" cy="292062"/>
          </a:xfrm>
          <a:prstGeom prst="rect">
            <a:avLst/>
          </a:prstGeom>
          <a:noFill/>
          <a:ln/>
        </p:spPr>
        <p:txBody>
          <a:bodyPr wrap="square" lIns="0" tIns="0" rIns="0" bIns="0" rtlCol="0" anchor="t"/>
          <a:lstStyle/>
          <a:p>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Страхование </a:t>
            </a:r>
            <a:r>
              <a:rPr lang="ru-RU"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дополнительных </a:t>
            </a:r>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риск</a:t>
            </a:r>
            <a:r>
              <a:rPr lang="ru-RU"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ов</a:t>
            </a:r>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 </a:t>
            </a:r>
            <a:r>
              <a:rPr lang="en-US" sz="1750" dirty="0">
                <a:solidFill>
                  <a:srgbClr val="0062D2">
                    <a:alpha val="100000"/>
                  </a:srgbClr>
                </a:solidFill>
                <a:latin typeface="IngoStem" panose="020B0503020203020204" pitchFamily="34" charset="-52"/>
                <a:ea typeface="IngoStem" panose="020B0503020203020204" pitchFamily="34" charset="-52"/>
                <a:cs typeface="Montserrat Bold" pitchFamily="34" charset="-120"/>
              </a:rPr>
              <a:t>отмены </a:t>
            </a:r>
            <a:r>
              <a:rPr lang="en-US" sz="1750">
                <a:solidFill>
                  <a:srgbClr val="0062D2">
                    <a:alpha val="100000"/>
                  </a:srgbClr>
                </a:solidFill>
                <a:latin typeface="IngoStem" panose="020B0503020203020204" pitchFamily="34" charset="-52"/>
                <a:ea typeface="IngoStem" panose="020B0503020203020204" pitchFamily="34" charset="-52"/>
                <a:cs typeface="Montserrat Bold" pitchFamily="34" charset="-120"/>
              </a:rPr>
              <a:t>поездки </a:t>
            </a:r>
            <a:r>
              <a:rPr lang="en-US" sz="1750">
                <a:solidFill>
                  <a:srgbClr val="0062D2">
                    <a:alpha val="100000"/>
                  </a:srgbClr>
                </a:solidFill>
                <a:highlight>
                  <a:srgbClr val="33C9FF"/>
                </a:highlight>
                <a:latin typeface="IngoStem" panose="020B0503020203020204" pitchFamily="34" charset="-52"/>
                <a:ea typeface="IngoStem" panose="020B0503020203020204" pitchFamily="34" charset="-52"/>
              </a:rPr>
              <a:t>за </a:t>
            </a:r>
            <a:r>
              <a:rPr lang="en-US" sz="1750" dirty="0">
                <a:solidFill>
                  <a:srgbClr val="0062D2">
                    <a:alpha val="100000"/>
                  </a:srgbClr>
                </a:solidFill>
                <a:highlight>
                  <a:srgbClr val="33C9FF"/>
                </a:highlight>
                <a:latin typeface="IngoStem" panose="020B0503020203020204" pitchFamily="34" charset="-52"/>
                <a:ea typeface="IngoStem" panose="020B0503020203020204" pitchFamily="34" charset="-52"/>
              </a:rPr>
              <a:t>границу и </a:t>
            </a:r>
            <a:r>
              <a:rPr lang="en-US" sz="1750">
                <a:solidFill>
                  <a:srgbClr val="0062D2">
                    <a:alpha val="100000"/>
                  </a:srgbClr>
                </a:solidFill>
                <a:highlight>
                  <a:srgbClr val="33C9FF"/>
                </a:highlight>
                <a:latin typeface="IngoStem" panose="020B0503020203020204" pitchFamily="34" charset="-52"/>
                <a:ea typeface="IngoStem" panose="020B0503020203020204" pitchFamily="34" charset="-52"/>
              </a:rPr>
              <a:t>по России</a:t>
            </a:r>
            <a:endParaRPr lang="en-US" sz="1750" dirty="0">
              <a:solidFill>
                <a:srgbClr val="0062D2">
                  <a:alpha val="100000"/>
                </a:srgbClr>
              </a:solidFill>
              <a:highlight>
                <a:srgbClr val="33C9FF"/>
              </a:highlight>
              <a:latin typeface="IngoStem" panose="020B0503020203020204" pitchFamily="34" charset="-52"/>
              <a:ea typeface="IngoStem" panose="020B0503020203020204" pitchFamily="34" charset="-5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0BEE0-BE92-A0A1-CC1B-A47380348547}"/>
            </a:ext>
          </a:extLst>
        </p:cNvPr>
        <p:cNvGrpSpPr/>
        <p:nvPr/>
      </p:nvGrpSpPr>
      <p:grpSpPr>
        <a:xfrm>
          <a:off x="0" y="0"/>
          <a:ext cx="0" cy="0"/>
          <a:chOff x="0" y="0"/>
          <a:chExt cx="0" cy="0"/>
        </a:xfrm>
      </p:grpSpPr>
      <p:sp>
        <p:nvSpPr>
          <p:cNvPr id="4" name="Заголовок 135">
            <a:extLst>
              <a:ext uri="{FF2B5EF4-FFF2-40B4-BE49-F238E27FC236}">
                <a16:creationId xmlns:a16="http://schemas.microsoft.com/office/drawing/2014/main" id="{33A34053-9FCC-E088-C4E7-D43F723FE54D}"/>
              </a:ext>
            </a:extLst>
          </p:cNvPr>
          <p:cNvSpPr>
            <a:spLocks noGrp="1"/>
          </p:cNvSpPr>
          <p:nvPr>
            <p:ph type="title"/>
          </p:nvPr>
        </p:nvSpPr>
        <p:spPr>
          <a:xfrm>
            <a:off x="635079" y="456360"/>
            <a:ext cx="9960034" cy="1785104"/>
          </a:xfrm>
        </p:spPr>
        <p:txBody>
          <a:bodyPr/>
          <a:lstStyle/>
          <a:p>
            <a:pPr>
              <a:lnSpc>
                <a:spcPct val="100000"/>
              </a:lnSpc>
            </a:pPr>
            <a:r>
              <a:rPr lang="ru-RU" sz="3300" dirty="0">
                <a:latin typeface="IngoStem Medium" panose="020B0503020203020204" pitchFamily="34" charset="-52"/>
                <a:ea typeface="IngoStem Medium" panose="020B0503020203020204" pitchFamily="34" charset="-52"/>
                <a:cs typeface="Verdana"/>
              </a:rPr>
              <a:t>Не являются страховым случаем</a:t>
            </a:r>
            <a:br>
              <a:rPr lang="ru-RU"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события (отмена, изменение сроков поездки)</a:t>
            </a:r>
            <a:br>
              <a:rPr lang="ru-RU" sz="3300" dirty="0">
                <a:latin typeface="IngoStem Medium" panose="020B0503020203020204" pitchFamily="34" charset="-52"/>
                <a:ea typeface="IngoStem Medium" panose="020B0503020203020204" pitchFamily="34" charset="-52"/>
                <a:cs typeface="Verdana"/>
              </a:rPr>
            </a:br>
            <a:r>
              <a:rPr lang="ru-RU" sz="2000" b="0" dirty="0">
                <a:latin typeface="IngoStem" panose="020B0503020203020204" pitchFamily="34" charset="0"/>
                <a:ea typeface="IngoStem" panose="020B0503020203020204" pitchFamily="34" charset="0"/>
              </a:rPr>
              <a:t>произошедшие в связи с:</a:t>
            </a:r>
            <a:br>
              <a:rPr lang="ru-RU" sz="3000" dirty="0"/>
            </a:br>
            <a:endParaRPr lang="ru-RU" sz="3000" dirty="0">
              <a:latin typeface="IngoStem Medium" panose="020B0503020203020204" pitchFamily="34" charset="-52"/>
              <a:ea typeface="IngoStem Medium" panose="020B0503020203020204" pitchFamily="34" charset="-52"/>
            </a:endParaRPr>
          </a:p>
        </p:txBody>
      </p:sp>
      <p:sp>
        <p:nvSpPr>
          <p:cNvPr id="9" name="Текст 137">
            <a:extLst>
              <a:ext uri="{FF2B5EF4-FFF2-40B4-BE49-F238E27FC236}">
                <a16:creationId xmlns:a16="http://schemas.microsoft.com/office/drawing/2014/main" id="{0A5200BD-0141-A9AD-E854-FE42D38D72D9}"/>
              </a:ext>
            </a:extLst>
          </p:cNvPr>
          <p:cNvSpPr txBox="1">
            <a:spLocks/>
          </p:cNvSpPr>
          <p:nvPr/>
        </p:nvSpPr>
        <p:spPr>
          <a:xfrm>
            <a:off x="635080" y="2266728"/>
            <a:ext cx="249272" cy="466687"/>
          </a:xfrm>
          <a:prstGeom prst="rect">
            <a:avLst/>
          </a:prstGeom>
        </p:spPr>
        <p:txBody>
          <a:bodyPr/>
          <a:lstStyle>
            <a:lvl1pPr marL="0" indent="0" algn="l" defTabSz="914400" rtl="0" eaLnBrk="1" latinLnBrk="0" hangingPunct="1">
              <a:lnSpc>
                <a:spcPts val="5100"/>
              </a:lnSpc>
              <a:spcBef>
                <a:spcPts val="1000"/>
              </a:spcBef>
              <a:buFont typeface="Arial" panose="020B0604020202020204" pitchFamily="34" charset="0"/>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2000" dirty="0"/>
          </a:p>
        </p:txBody>
      </p:sp>
      <p:sp>
        <p:nvSpPr>
          <p:cNvPr id="2" name="Текст 138">
            <a:extLst>
              <a:ext uri="{FF2B5EF4-FFF2-40B4-BE49-F238E27FC236}">
                <a16:creationId xmlns:a16="http://schemas.microsoft.com/office/drawing/2014/main" id="{A33998C8-B69B-2C1C-DF64-B996BEB2A9BD}"/>
              </a:ext>
            </a:extLst>
          </p:cNvPr>
          <p:cNvSpPr txBox="1">
            <a:spLocks/>
          </p:cNvSpPr>
          <p:nvPr/>
        </p:nvSpPr>
        <p:spPr>
          <a:xfrm>
            <a:off x="635080" y="2005408"/>
            <a:ext cx="10296157" cy="4159649"/>
          </a:xfrm>
          <a:prstGeom prst="rect">
            <a:avLst/>
          </a:prstGeom>
        </p:spPr>
        <p:txBody>
          <a:bodyPr numCol="3" spcCol="720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rgbClr val="00B0F0"/>
              </a:buClr>
            </a:pPr>
            <a:r>
              <a:rPr lang="ru-RU" sz="1600" dirty="0">
                <a:latin typeface="IngoStem" panose="020B0503020203020204" pitchFamily="34" charset="0"/>
                <a:ea typeface="IngoStem" panose="020B0503020203020204" pitchFamily="34" charset="0"/>
              </a:rPr>
              <a:t>употреблением алкогольсодержащих, наркотических, токсических или психоактивных веществ (застрахованным, супругом/супругой, их близкими родственниками, сопровождающим)</a:t>
            </a:r>
          </a:p>
          <a:p>
            <a:pPr>
              <a:spcAft>
                <a:spcPts val="600"/>
              </a:spcAft>
              <a:buClr>
                <a:srgbClr val="00B0F0"/>
              </a:buClr>
            </a:pPr>
            <a:r>
              <a:rPr lang="ru-RU" sz="1600" dirty="0">
                <a:latin typeface="IngoStem" panose="020B0503020203020204" pitchFamily="34" charset="0"/>
                <a:ea typeface="IngoStem" panose="020B0503020203020204" pitchFamily="34" charset="0"/>
              </a:rPr>
              <a:t>самоубийством застрахованного, супруга/супруги, их близких родственников, сопровождающим</a:t>
            </a:r>
          </a:p>
          <a:p>
            <a:pPr>
              <a:spcAft>
                <a:spcPts val="600"/>
              </a:spcAft>
              <a:buClr>
                <a:srgbClr val="00B0F0"/>
              </a:buClr>
            </a:pPr>
            <a:r>
              <a:rPr lang="ru-RU" sz="1600" dirty="0">
                <a:latin typeface="IngoStem" panose="020B0503020203020204" pitchFamily="34" charset="0"/>
                <a:ea typeface="IngoStem" panose="020B0503020203020204" pitchFamily="34" charset="0"/>
              </a:rPr>
              <a:t>воздействием ядерного взрыва, радиации, радиоактивного или иного вида заражения</a:t>
            </a:r>
          </a:p>
          <a:p>
            <a:pPr>
              <a:spcAft>
                <a:spcPts val="600"/>
              </a:spcAft>
              <a:buClr>
                <a:srgbClr val="00B0F0"/>
              </a:buClr>
            </a:pPr>
            <a:r>
              <a:rPr lang="ru-RU" sz="1600" dirty="0">
                <a:latin typeface="IngoStem" panose="020B0503020203020204" pitchFamily="34" charset="0"/>
                <a:ea typeface="IngoStem" panose="020B0503020203020204" pitchFamily="34" charset="0"/>
              </a:rPr>
              <a:t>стихийными бедствиями и их последствиями, эпидемиями, карантином, метеоусловиями</a:t>
            </a:r>
          </a:p>
          <a:p>
            <a:pPr>
              <a:spcAft>
                <a:spcPts val="600"/>
              </a:spcAft>
              <a:buClr>
                <a:srgbClr val="00B0F0"/>
              </a:buClr>
            </a:pPr>
            <a:r>
              <a:rPr lang="ru-RU" sz="1600" dirty="0">
                <a:latin typeface="IngoStem" panose="020B0503020203020204" pitchFamily="34" charset="0"/>
                <a:ea typeface="IngoStem" panose="020B0503020203020204" pitchFamily="34" charset="0"/>
              </a:rPr>
              <a:t>военными действиями и их последствиями, народными волнениями, забастовками или восстаниями и их последствиями</a:t>
            </a:r>
          </a:p>
          <a:p>
            <a:pPr>
              <a:spcAft>
                <a:spcPts val="600"/>
              </a:spcAft>
              <a:buClr>
                <a:srgbClr val="00B0F0"/>
              </a:buClr>
            </a:pPr>
            <a:r>
              <a:rPr lang="ru-RU" sz="1600" dirty="0">
                <a:latin typeface="IngoStem" panose="020B0503020203020204" pitchFamily="34" charset="0"/>
                <a:ea typeface="IngoStem" panose="020B0503020203020204" pitchFamily="34" charset="0"/>
              </a:rPr>
              <a:t>актами любых органов власти и управления</a:t>
            </a:r>
          </a:p>
          <a:p>
            <a:pPr>
              <a:spcAft>
                <a:spcPts val="600"/>
              </a:spcAft>
              <a:buClr>
                <a:srgbClr val="00B0F0"/>
              </a:buClr>
            </a:pPr>
            <a:r>
              <a:rPr lang="ru-RU" sz="1600" dirty="0">
                <a:latin typeface="IngoStem" panose="020B0503020203020204" pitchFamily="34" charset="0"/>
                <a:ea typeface="IngoStem" panose="020B0503020203020204" pitchFamily="34" charset="0"/>
              </a:rPr>
              <a:t>умышленными действиями (участников поездки и их родственников)</a:t>
            </a:r>
          </a:p>
          <a:p>
            <a:pPr>
              <a:spcAft>
                <a:spcPts val="600"/>
              </a:spcAft>
              <a:buClr>
                <a:srgbClr val="00B0F0"/>
              </a:buClr>
            </a:pPr>
            <a:endParaRPr lang="ru-RU" sz="1600" dirty="0">
              <a:latin typeface="IngoStem" panose="020B0503020203020204" pitchFamily="34" charset="0"/>
              <a:ea typeface="IngoStem" panose="020B0503020203020204" pitchFamily="34" charset="0"/>
            </a:endParaRPr>
          </a:p>
          <a:p>
            <a:pPr>
              <a:spcAft>
                <a:spcPts val="600"/>
              </a:spcAft>
              <a:buClr>
                <a:srgbClr val="00B0F0"/>
              </a:buClr>
            </a:pPr>
            <a:r>
              <a:rPr lang="ru-RU" sz="1600" dirty="0">
                <a:latin typeface="IngoStem" panose="020B0503020203020204" pitchFamily="34" charset="0"/>
                <a:ea typeface="IngoStem" panose="020B0503020203020204" pitchFamily="34" charset="0"/>
              </a:rPr>
              <a:t>совершением противоправного деяния (участниками поездки и их родственников)</a:t>
            </a:r>
          </a:p>
          <a:p>
            <a:pPr>
              <a:spcAft>
                <a:spcPts val="600"/>
              </a:spcAft>
              <a:buClr>
                <a:srgbClr val="00B0F0"/>
              </a:buClr>
            </a:pPr>
            <a:r>
              <a:rPr lang="ru-RU" sz="1600" dirty="0">
                <a:latin typeface="IngoStem" panose="020B0503020203020204" pitchFamily="34" charset="0"/>
                <a:ea typeface="IngoStem" panose="020B0503020203020204" pitchFamily="34" charset="0"/>
              </a:rPr>
              <a:t>службой застрахованного в любых вооруженных силах и формированиях</a:t>
            </a:r>
          </a:p>
          <a:p>
            <a:pPr>
              <a:spcAft>
                <a:spcPts val="600"/>
              </a:spcAft>
              <a:buClr>
                <a:srgbClr val="00B0F0"/>
              </a:buClr>
            </a:pPr>
            <a:r>
              <a:rPr lang="ru-RU" sz="1600" dirty="0">
                <a:latin typeface="IngoStem" panose="020B0503020203020204" pitchFamily="34" charset="0"/>
                <a:ea typeface="IngoStem" panose="020B0503020203020204" pitchFamily="34" charset="0"/>
              </a:rPr>
              <a:t>обстоятельствами, возникшими вне сроков действия договора страхования</a:t>
            </a:r>
          </a:p>
          <a:p>
            <a:pPr defTabSz="361157">
              <a:lnSpc>
                <a:spcPct val="100000"/>
              </a:lnSpc>
              <a:spcBef>
                <a:spcPts val="0"/>
              </a:spcBef>
              <a:buClr>
                <a:srgbClr val="33C9FF"/>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33C9FF"/>
              </a:buClr>
            </a:pPr>
            <a:endParaRPr lang="ru-RU" sz="1600" dirty="0">
              <a:latin typeface="IngoStem" panose="020B0503020203020204" pitchFamily="34" charset="0"/>
              <a:ea typeface="IngoStem" panose="020B0503020203020204" pitchFamily="34" charset="0"/>
            </a:endParaRPr>
          </a:p>
        </p:txBody>
      </p:sp>
    </p:spTree>
    <p:extLst>
      <p:ext uri="{BB962C8B-B14F-4D97-AF65-F5344CB8AC3E}">
        <p14:creationId xmlns:p14="http://schemas.microsoft.com/office/powerpoint/2010/main" val="2660237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9960E-96FA-50A3-C45B-705AD512B9A0}"/>
            </a:ext>
          </a:extLst>
        </p:cNvPr>
        <p:cNvGrpSpPr/>
        <p:nvPr/>
      </p:nvGrpSpPr>
      <p:grpSpPr>
        <a:xfrm>
          <a:off x="0" y="0"/>
          <a:ext cx="0" cy="0"/>
          <a:chOff x="0" y="0"/>
          <a:chExt cx="0" cy="0"/>
        </a:xfrm>
      </p:grpSpPr>
      <p:sp>
        <p:nvSpPr>
          <p:cNvPr id="4" name="Заголовок 135">
            <a:extLst>
              <a:ext uri="{FF2B5EF4-FFF2-40B4-BE49-F238E27FC236}">
                <a16:creationId xmlns:a16="http://schemas.microsoft.com/office/drawing/2014/main" id="{DBD042EB-7C32-1F32-30CC-25B3A016EC00}"/>
              </a:ext>
            </a:extLst>
          </p:cNvPr>
          <p:cNvSpPr>
            <a:spLocks noGrp="1"/>
          </p:cNvSpPr>
          <p:nvPr>
            <p:ph type="title"/>
          </p:nvPr>
        </p:nvSpPr>
        <p:spPr>
          <a:xfrm>
            <a:off x="635079" y="456360"/>
            <a:ext cx="9960034" cy="1785104"/>
          </a:xfrm>
        </p:spPr>
        <p:txBody>
          <a:bodyPr/>
          <a:lstStyle/>
          <a:p>
            <a:pPr>
              <a:lnSpc>
                <a:spcPct val="100000"/>
              </a:lnSpc>
            </a:pPr>
            <a:r>
              <a:rPr lang="ru-RU" sz="3300" dirty="0">
                <a:latin typeface="IngoStem Medium" panose="020B0503020203020204" pitchFamily="34" charset="-52"/>
                <a:ea typeface="IngoStem Medium" panose="020B0503020203020204" pitchFamily="34" charset="-52"/>
                <a:cs typeface="Verdana"/>
              </a:rPr>
              <a:t>Не являются страховым случаем</a:t>
            </a:r>
            <a:br>
              <a:rPr lang="ru-RU"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события (отмена, изменение сроков поездки)</a:t>
            </a:r>
            <a:br>
              <a:rPr lang="ru-RU" sz="3300" dirty="0">
                <a:latin typeface="IngoStem Medium" panose="020B0503020203020204" pitchFamily="34" charset="-52"/>
                <a:ea typeface="IngoStem Medium" panose="020B0503020203020204" pitchFamily="34" charset="-52"/>
                <a:cs typeface="Verdana"/>
              </a:rPr>
            </a:br>
            <a:r>
              <a:rPr lang="ru-RU" sz="2000" b="0" dirty="0">
                <a:latin typeface="IngoStem" panose="020B0503020203020204" pitchFamily="34" charset="0"/>
                <a:ea typeface="IngoStem" panose="020B0503020203020204" pitchFamily="34" charset="0"/>
              </a:rPr>
              <a:t>произошедшие в связи с:</a:t>
            </a:r>
            <a:br>
              <a:rPr lang="ru-RU" sz="3000" dirty="0"/>
            </a:br>
            <a:endParaRPr lang="ru-RU" sz="3000" dirty="0">
              <a:latin typeface="IngoStem Medium" panose="020B0503020203020204" pitchFamily="34" charset="-52"/>
              <a:ea typeface="IngoStem Medium" panose="020B0503020203020204" pitchFamily="34" charset="-52"/>
            </a:endParaRPr>
          </a:p>
        </p:txBody>
      </p:sp>
      <p:sp>
        <p:nvSpPr>
          <p:cNvPr id="9" name="Текст 137">
            <a:extLst>
              <a:ext uri="{FF2B5EF4-FFF2-40B4-BE49-F238E27FC236}">
                <a16:creationId xmlns:a16="http://schemas.microsoft.com/office/drawing/2014/main" id="{2B486DBA-EFC3-446D-3B45-6B59FCB00A2D}"/>
              </a:ext>
            </a:extLst>
          </p:cNvPr>
          <p:cNvSpPr txBox="1">
            <a:spLocks/>
          </p:cNvSpPr>
          <p:nvPr/>
        </p:nvSpPr>
        <p:spPr>
          <a:xfrm>
            <a:off x="635080" y="2266728"/>
            <a:ext cx="249272" cy="466687"/>
          </a:xfrm>
          <a:prstGeom prst="rect">
            <a:avLst/>
          </a:prstGeom>
        </p:spPr>
        <p:txBody>
          <a:bodyPr/>
          <a:lstStyle>
            <a:lvl1pPr marL="0" indent="0" algn="l" defTabSz="914400" rtl="0" eaLnBrk="1" latinLnBrk="0" hangingPunct="1">
              <a:lnSpc>
                <a:spcPts val="5100"/>
              </a:lnSpc>
              <a:spcBef>
                <a:spcPts val="1000"/>
              </a:spcBef>
              <a:buFont typeface="Arial" panose="020B0604020202020204" pitchFamily="34" charset="0"/>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2000" dirty="0"/>
          </a:p>
        </p:txBody>
      </p:sp>
      <p:sp>
        <p:nvSpPr>
          <p:cNvPr id="2" name="Текст 138">
            <a:extLst>
              <a:ext uri="{FF2B5EF4-FFF2-40B4-BE49-F238E27FC236}">
                <a16:creationId xmlns:a16="http://schemas.microsoft.com/office/drawing/2014/main" id="{0EBFB0C0-06E7-631C-2AA6-A5351058B16F}"/>
              </a:ext>
            </a:extLst>
          </p:cNvPr>
          <p:cNvSpPr txBox="1">
            <a:spLocks/>
          </p:cNvSpPr>
          <p:nvPr/>
        </p:nvSpPr>
        <p:spPr>
          <a:xfrm>
            <a:off x="635079" y="2010393"/>
            <a:ext cx="10921842" cy="4391248"/>
          </a:xfrm>
          <a:prstGeom prst="rect">
            <a:avLst/>
          </a:prstGeom>
        </p:spPr>
        <p:txBody>
          <a:bodyPr numCol="2">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buClr>
                <a:srgbClr val="00B0F0"/>
              </a:buClr>
            </a:pPr>
            <a:r>
              <a:rPr lang="ru-RU" sz="1600" dirty="0">
                <a:latin typeface="IngoStem" panose="020B0503020203020204" pitchFamily="34" charset="-52"/>
                <a:ea typeface="IngoStem" panose="020B0503020203020204" pitchFamily="34" charset="-52"/>
              </a:rPr>
              <a:t>занятием (</a:t>
            </a:r>
            <a:r>
              <a:rPr lang="ru-RU" sz="1600" dirty="0">
                <a:latin typeface="IngoStem" panose="020B0503020203020204" pitchFamily="34" charset="0"/>
                <a:ea typeface="IngoStem" panose="020B0503020203020204" pitchFamily="34" charset="0"/>
              </a:rPr>
              <a:t>участниками поездки и их родственниками</a:t>
            </a:r>
            <a:r>
              <a:rPr lang="ru-RU" sz="1600" dirty="0">
                <a:latin typeface="IngoStem" panose="020B0503020203020204" pitchFamily="34" charset="-52"/>
                <a:ea typeface="IngoStem" panose="020B0503020203020204" pitchFamily="34" charset="-52"/>
              </a:rPr>
              <a:t>) любыми видами спорта, связанными с тренировками и участием в соревнованиях</a:t>
            </a:r>
          </a:p>
          <a:p>
            <a:pPr>
              <a:spcAft>
                <a:spcPts val="300"/>
              </a:spcAft>
              <a:buClr>
                <a:srgbClr val="00B0F0"/>
              </a:buClr>
            </a:pPr>
            <a:r>
              <a:rPr lang="ru-RU" sz="1600" dirty="0">
                <a:latin typeface="IngoStem" panose="020B0503020203020204" pitchFamily="34" charset="-52"/>
                <a:ea typeface="IngoStem" panose="020B0503020203020204" pitchFamily="34" charset="-52"/>
              </a:rPr>
              <a:t>занятием (</a:t>
            </a:r>
            <a:r>
              <a:rPr lang="ru-RU" sz="1600" dirty="0">
                <a:latin typeface="IngoStem" panose="020B0503020203020204" pitchFamily="34" charset="0"/>
                <a:ea typeface="IngoStem" panose="020B0503020203020204" pitchFamily="34" charset="0"/>
              </a:rPr>
              <a:t>участниками поездки и их родственниками</a:t>
            </a:r>
            <a:r>
              <a:rPr lang="ru-RU" sz="1600" dirty="0">
                <a:latin typeface="IngoStem" panose="020B0503020203020204" pitchFamily="34" charset="-52"/>
                <a:ea typeface="IngoStem" panose="020B0503020203020204" pitchFamily="34" charset="-52"/>
              </a:rPr>
              <a:t>) деятельностью, связанной с повышенной опасностью</a:t>
            </a:r>
          </a:p>
          <a:p>
            <a:pPr>
              <a:spcAft>
                <a:spcPts val="300"/>
              </a:spcAft>
              <a:buClr>
                <a:srgbClr val="00B0F0"/>
              </a:buClr>
            </a:pPr>
            <a:r>
              <a:rPr lang="ru-RU" sz="1600" dirty="0">
                <a:latin typeface="IngoStem" panose="020B0503020203020204" pitchFamily="34" charset="-52"/>
                <a:ea typeface="IngoStem" panose="020B0503020203020204" pitchFamily="34" charset="-52"/>
              </a:rPr>
              <a:t>управлением/полетом на летательных аппаратах (кроме пассажиров гражданской авиации), безмоторных летательных аппаратах, моторных планерах, сверхлегких летательных аппаратах, прыжками с парашютом</a:t>
            </a:r>
          </a:p>
          <a:p>
            <a:pPr>
              <a:spcAft>
                <a:spcPts val="300"/>
              </a:spcAft>
              <a:buClr>
                <a:srgbClr val="00B0F0"/>
              </a:buClr>
            </a:pPr>
            <a:r>
              <a:rPr lang="ru-RU" sz="1600" spc="-15" dirty="0">
                <a:latin typeface="IngoStem" panose="020B0503020203020204" pitchFamily="34" charset="-52"/>
                <a:ea typeface="IngoStem" panose="020B0503020203020204" pitchFamily="34" charset="-52"/>
              </a:rPr>
              <a:t>беременностью (в т.ч. патологической) или любым расстройством здоровья, связанным с беременностью</a:t>
            </a:r>
          </a:p>
          <a:p>
            <a:pPr>
              <a:spcAft>
                <a:spcPts val="300"/>
              </a:spcAft>
              <a:buClr>
                <a:srgbClr val="00B0F0"/>
              </a:buClr>
            </a:pPr>
            <a:r>
              <a:rPr lang="ru-RU" sz="1600" dirty="0">
                <a:latin typeface="IngoStem" panose="020B0503020203020204" pitchFamily="34" charset="-52"/>
                <a:ea typeface="IngoStem" panose="020B0503020203020204" pitchFamily="34" charset="-52"/>
              </a:rPr>
              <a:t>любым расстройством здоровья, связанным с оказанием стоматологической помощи</a:t>
            </a:r>
          </a:p>
          <a:p>
            <a:pPr>
              <a:spcAft>
                <a:spcPts val="300"/>
              </a:spcAft>
              <a:buClr>
                <a:srgbClr val="00B0F0"/>
              </a:buClr>
            </a:pPr>
            <a:r>
              <a:rPr lang="ru-RU" sz="1600" dirty="0">
                <a:latin typeface="IngoStem" panose="020B0503020203020204" pitchFamily="34" charset="-52"/>
                <a:ea typeface="IngoStem" panose="020B0503020203020204" pitchFamily="34" charset="-52"/>
              </a:rPr>
              <a:t>неправильно оформленными паспортом, проездными документами, туристическим ваучером и иными документами застрахованного</a:t>
            </a:r>
          </a:p>
          <a:p>
            <a:pPr>
              <a:spcAft>
                <a:spcPts val="300"/>
              </a:spcAft>
              <a:buClr>
                <a:srgbClr val="00B0F0"/>
              </a:buClr>
            </a:pPr>
            <a:r>
              <a:rPr lang="ru-RU" sz="1600" dirty="0">
                <a:latin typeface="IngoStem" panose="020B0503020203020204" pitchFamily="34" charset="-52"/>
                <a:ea typeface="IngoStem" panose="020B0503020203020204" pitchFamily="34" charset="-52"/>
              </a:rPr>
              <a:t>нарушением порядка въезда, принятого странами назначения, и/или иных государств, </a:t>
            </a:r>
            <a:r>
              <a:rPr lang="ru-RU" sz="1600" dirty="0" err="1">
                <a:latin typeface="IngoStem" panose="020B0503020203020204" pitchFamily="34" charset="-52"/>
                <a:ea typeface="IngoStem" panose="020B0503020203020204" pitchFamily="34" charset="-52"/>
              </a:rPr>
              <a:t>посещавшихся</a:t>
            </a:r>
            <a:r>
              <a:rPr lang="ru-RU" sz="1600" dirty="0">
                <a:latin typeface="IngoStem" panose="020B0503020203020204" pitchFamily="34" charset="-52"/>
                <a:ea typeface="IngoStem" panose="020B0503020203020204" pitchFamily="34" charset="-52"/>
              </a:rPr>
              <a:t> ранее, что могло повлечь отказ в выдаче въездной визы или отказ во въезде</a:t>
            </a:r>
          </a:p>
          <a:p>
            <a:pPr>
              <a:spcAft>
                <a:spcPts val="300"/>
              </a:spcAft>
              <a:buClr>
                <a:srgbClr val="00B0F0"/>
              </a:buClr>
            </a:pPr>
            <a:r>
              <a:rPr lang="ru-RU" sz="1600" dirty="0">
                <a:latin typeface="IngoStem" panose="020B0503020203020204" pitchFamily="34" charset="-52"/>
                <a:ea typeface="IngoStem" panose="020B0503020203020204" pitchFamily="34" charset="-52"/>
              </a:rPr>
              <a:t>нарушением за­конодательства ранее </a:t>
            </a:r>
            <a:r>
              <a:rPr lang="ru-RU" sz="1600" dirty="0" err="1">
                <a:latin typeface="IngoStem" panose="020B0503020203020204" pitchFamily="34" charset="-52"/>
                <a:ea typeface="IngoStem" panose="020B0503020203020204" pitchFamily="34" charset="-52"/>
              </a:rPr>
              <a:t>посещавшихся</a:t>
            </a:r>
            <a:r>
              <a:rPr lang="ru-RU" sz="1600" dirty="0">
                <a:latin typeface="IngoStem" panose="020B0503020203020204" pitchFamily="34" charset="-52"/>
                <a:ea typeface="IngoStem" panose="020B0503020203020204" pitchFamily="34" charset="-52"/>
              </a:rPr>
              <a:t> стран, что могло повлечь отказ в выдаче въездной визы или отказ во въезде</a:t>
            </a:r>
          </a:p>
          <a:p>
            <a:pPr defTabSz="361157">
              <a:lnSpc>
                <a:spcPct val="100000"/>
              </a:lnSpc>
              <a:spcBef>
                <a:spcPts val="0"/>
              </a:spcBef>
              <a:buClr>
                <a:srgbClr val="33C9FF"/>
              </a:buClr>
            </a:pPr>
            <a:endParaRPr lang="ru-RU" sz="1600" dirty="0">
              <a:latin typeface="IngoStem" panose="020B0503020203020204" pitchFamily="34" charset="-52"/>
              <a:ea typeface="IngoStem" panose="020B0503020203020204" pitchFamily="34" charset="-52"/>
            </a:endParaRPr>
          </a:p>
        </p:txBody>
      </p:sp>
    </p:spTree>
    <p:extLst>
      <p:ext uri="{BB962C8B-B14F-4D97-AF65-F5344CB8AC3E}">
        <p14:creationId xmlns:p14="http://schemas.microsoft.com/office/powerpoint/2010/main" val="2155532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60952-8780-BE7A-4300-9E9F8B8EDBBA}"/>
            </a:ext>
          </a:extLst>
        </p:cNvPr>
        <p:cNvGrpSpPr/>
        <p:nvPr/>
      </p:nvGrpSpPr>
      <p:grpSpPr>
        <a:xfrm>
          <a:off x="0" y="0"/>
          <a:ext cx="0" cy="0"/>
          <a:chOff x="0" y="0"/>
          <a:chExt cx="0" cy="0"/>
        </a:xfrm>
      </p:grpSpPr>
      <p:sp>
        <p:nvSpPr>
          <p:cNvPr id="16" name="Скругленный прямоугольник 13">
            <a:extLst>
              <a:ext uri="{FF2B5EF4-FFF2-40B4-BE49-F238E27FC236}">
                <a16:creationId xmlns:a16="http://schemas.microsoft.com/office/drawing/2014/main" id="{F5CF7D1A-15FF-490E-91EF-BEFAD0EC0EE2}"/>
              </a:ext>
            </a:extLst>
          </p:cNvPr>
          <p:cNvSpPr/>
          <p:nvPr/>
        </p:nvSpPr>
        <p:spPr>
          <a:xfrm>
            <a:off x="8205537" y="1802537"/>
            <a:ext cx="3351384" cy="4362520"/>
          </a:xfrm>
          <a:prstGeom prst="roundRect">
            <a:avLst>
              <a:gd name="adj" fmla="val 3916"/>
            </a:avLst>
          </a:prstGeom>
          <a:solidFill>
            <a:srgbClr val="DEF6FF"/>
          </a:solidFill>
          <a:ln>
            <a:solidFill>
              <a:srgbClr val="DEF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4" name="Заголовок 135">
            <a:extLst>
              <a:ext uri="{FF2B5EF4-FFF2-40B4-BE49-F238E27FC236}">
                <a16:creationId xmlns:a16="http://schemas.microsoft.com/office/drawing/2014/main" id="{DAC5F93F-B092-6C8E-049F-BDEECF0A35A8}"/>
              </a:ext>
            </a:extLst>
          </p:cNvPr>
          <p:cNvSpPr>
            <a:spLocks noGrp="1"/>
          </p:cNvSpPr>
          <p:nvPr>
            <p:ph type="title"/>
          </p:nvPr>
        </p:nvSpPr>
        <p:spPr>
          <a:xfrm>
            <a:off x="635079" y="456360"/>
            <a:ext cx="9960034" cy="1938992"/>
          </a:xfrm>
        </p:spPr>
        <p:txBody>
          <a:bodyPr/>
          <a:lstStyle/>
          <a:p>
            <a:pPr>
              <a:lnSpc>
                <a:spcPct val="100000"/>
              </a:lnSpc>
            </a:pPr>
            <a:r>
              <a:rPr lang="ru-RU" sz="3300" dirty="0">
                <a:latin typeface="IngoStem Medium" panose="020B0503020203020204" pitchFamily="34" charset="-52"/>
                <a:ea typeface="IngoStem Medium" panose="020B0503020203020204" pitchFamily="34" charset="-52"/>
                <a:cs typeface="Verdana"/>
              </a:rPr>
              <a:t>Особые условия заключения </a:t>
            </a:r>
            <a:br>
              <a:rPr lang="ru-RU"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договора страхования</a:t>
            </a:r>
            <a:br>
              <a:rPr lang="ru-RU" sz="3300" dirty="0">
                <a:latin typeface="IngoStem Medium" panose="020B0503020203020204" pitchFamily="34" charset="-52"/>
                <a:ea typeface="IngoStem Medium" panose="020B0503020203020204" pitchFamily="34" charset="-52"/>
                <a:cs typeface="Verdana"/>
              </a:rPr>
            </a:br>
            <a:br>
              <a:rPr lang="ru-RU" sz="3000" dirty="0"/>
            </a:br>
            <a:endParaRPr lang="ru-RU" sz="3000" dirty="0">
              <a:latin typeface="IngoStem Medium" panose="020B0503020203020204" pitchFamily="34" charset="-52"/>
              <a:ea typeface="IngoStem Medium" panose="020B0503020203020204" pitchFamily="34" charset="-52"/>
            </a:endParaRPr>
          </a:p>
        </p:txBody>
      </p:sp>
      <p:sp>
        <p:nvSpPr>
          <p:cNvPr id="9" name="Текст 137">
            <a:extLst>
              <a:ext uri="{FF2B5EF4-FFF2-40B4-BE49-F238E27FC236}">
                <a16:creationId xmlns:a16="http://schemas.microsoft.com/office/drawing/2014/main" id="{4058FE6E-7917-D232-D432-9D01D0792C12}"/>
              </a:ext>
            </a:extLst>
          </p:cNvPr>
          <p:cNvSpPr txBox="1">
            <a:spLocks/>
          </p:cNvSpPr>
          <p:nvPr/>
        </p:nvSpPr>
        <p:spPr>
          <a:xfrm>
            <a:off x="635080" y="2266728"/>
            <a:ext cx="249272" cy="466687"/>
          </a:xfrm>
          <a:prstGeom prst="rect">
            <a:avLst/>
          </a:prstGeom>
        </p:spPr>
        <p:txBody>
          <a:bodyPr/>
          <a:lstStyle>
            <a:lvl1pPr marL="0" indent="0" algn="l" defTabSz="914400" rtl="0" eaLnBrk="1" latinLnBrk="0" hangingPunct="1">
              <a:lnSpc>
                <a:spcPts val="5100"/>
              </a:lnSpc>
              <a:spcBef>
                <a:spcPts val="1000"/>
              </a:spcBef>
              <a:buFont typeface="Arial" panose="020B0604020202020204" pitchFamily="34" charset="0"/>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2000" dirty="0"/>
          </a:p>
        </p:txBody>
      </p:sp>
      <p:sp>
        <p:nvSpPr>
          <p:cNvPr id="3" name="TextBox 2">
            <a:extLst>
              <a:ext uri="{FF2B5EF4-FFF2-40B4-BE49-F238E27FC236}">
                <a16:creationId xmlns:a16="http://schemas.microsoft.com/office/drawing/2014/main" id="{35015728-06CC-0E05-929E-88228F4917BB}"/>
              </a:ext>
            </a:extLst>
          </p:cNvPr>
          <p:cNvSpPr txBox="1"/>
          <p:nvPr/>
        </p:nvSpPr>
        <p:spPr>
          <a:xfrm>
            <a:off x="1191867" y="1852463"/>
            <a:ext cx="5001718" cy="461665"/>
          </a:xfrm>
          <a:prstGeom prst="rect">
            <a:avLst/>
          </a:prstGeom>
        </p:spPr>
        <p:txBody>
          <a:bodyPr wrap="square" rtlCol="0">
            <a:spAutoFit/>
          </a:bodyPr>
          <a:lstStyle/>
          <a:p>
            <a:pPr defTabSz="722313">
              <a:buClr>
                <a:schemeClr val="accent5">
                  <a:lumMod val="75000"/>
                </a:schemeClr>
              </a:buClr>
            </a:pPr>
            <a:r>
              <a:rPr lang="ru-RU" sz="1200" dirty="0">
                <a:latin typeface="IngoStem" panose="020B0503020203020204" pitchFamily="34" charset="0"/>
                <a:ea typeface="IngoStem" panose="020B0503020203020204" pitchFamily="34" charset="0"/>
              </a:rPr>
              <a:t>Договор страхования заключается в отношении поездок длительностью не более одного месяца</a:t>
            </a:r>
          </a:p>
        </p:txBody>
      </p:sp>
      <p:sp>
        <p:nvSpPr>
          <p:cNvPr id="5" name="TextBox 4">
            <a:extLst>
              <a:ext uri="{FF2B5EF4-FFF2-40B4-BE49-F238E27FC236}">
                <a16:creationId xmlns:a16="http://schemas.microsoft.com/office/drawing/2014/main" id="{64C7D283-9F23-D5F2-0EED-3FE8D0F1BA54}"/>
              </a:ext>
            </a:extLst>
          </p:cNvPr>
          <p:cNvSpPr txBox="1"/>
          <p:nvPr/>
        </p:nvSpPr>
        <p:spPr>
          <a:xfrm>
            <a:off x="1191868" y="2431468"/>
            <a:ext cx="6099920" cy="646331"/>
          </a:xfrm>
          <a:prstGeom prst="rect">
            <a:avLst/>
          </a:prstGeom>
        </p:spPr>
        <p:txBody>
          <a:bodyPr wrap="square" rtlCol="0">
            <a:spAutoFit/>
          </a:bodyPr>
          <a:lstStyle/>
          <a:p>
            <a:pPr>
              <a:buClr>
                <a:schemeClr val="accent5">
                  <a:lumMod val="75000"/>
                </a:schemeClr>
              </a:buClr>
            </a:pPr>
            <a:r>
              <a:rPr lang="ru-RU" sz="1200" dirty="0">
                <a:latin typeface="IngoStem" panose="020B0503020203020204" pitchFamily="34" charset="0"/>
                <a:ea typeface="IngoStem" panose="020B0503020203020204" pitchFamily="34" charset="0"/>
              </a:rPr>
              <a:t>Отказ в визе</a:t>
            </a:r>
          </a:p>
          <a:p>
            <a:pPr>
              <a:buClr>
                <a:schemeClr val="accent5">
                  <a:lumMod val="75000"/>
                </a:schemeClr>
              </a:buClr>
            </a:pPr>
            <a:r>
              <a:rPr lang="ru-RU" sz="1200" dirty="0">
                <a:latin typeface="IngoStem" panose="020B0503020203020204" pitchFamily="34" charset="0"/>
                <a:ea typeface="IngoStem" panose="020B0503020203020204" pitchFamily="34" charset="0"/>
              </a:rPr>
              <a:t>Договор страхования, включающий риск отказа в визе, должен быть заключен до подачи документов на визу</a:t>
            </a:r>
          </a:p>
        </p:txBody>
      </p:sp>
      <p:sp>
        <p:nvSpPr>
          <p:cNvPr id="6" name="TextBox 5">
            <a:extLst>
              <a:ext uri="{FF2B5EF4-FFF2-40B4-BE49-F238E27FC236}">
                <a16:creationId xmlns:a16="http://schemas.microsoft.com/office/drawing/2014/main" id="{40454027-D36E-5213-42BD-BBCA6431460B}"/>
              </a:ext>
            </a:extLst>
          </p:cNvPr>
          <p:cNvSpPr txBox="1"/>
          <p:nvPr/>
        </p:nvSpPr>
        <p:spPr>
          <a:xfrm>
            <a:off x="1191868" y="4779605"/>
            <a:ext cx="6209098" cy="1384995"/>
          </a:xfrm>
          <a:prstGeom prst="rect">
            <a:avLst/>
          </a:prstGeom>
        </p:spPr>
        <p:txBody>
          <a:bodyPr wrap="square" rtlCol="0">
            <a:spAutoFit/>
          </a:bodyPr>
          <a:lstStyle/>
          <a:p>
            <a:pPr defTabSz="457200" eaLnBrk="0" fontAlgn="base" hangingPunct="0">
              <a:spcBef>
                <a:spcPct val="0"/>
              </a:spcBef>
              <a:spcAft>
                <a:spcPct val="0"/>
              </a:spcAft>
              <a:tabLst>
                <a:tab pos="450057" algn="l"/>
              </a:tabLst>
            </a:pPr>
            <a:r>
              <a:rPr lang="ru-RU" altLang="ru-RU" sz="1200" dirty="0">
                <a:latin typeface="IngoStem" panose="020B0503020203020204" pitchFamily="34" charset="0"/>
                <a:ea typeface="IngoStem" panose="020B0503020203020204" pitchFamily="34" charset="0"/>
              </a:rPr>
              <a:t>При покупке в разное время нескольких услуг, относящихся к одной поездке, все эти расходы могут быть застрахованы по одному договору страхования – добавлены (страховая сумма увеличена) в заключенный ранее договор страхования при обязательном соблюдении сроков, указанных в пункте выше. </a:t>
            </a:r>
          </a:p>
          <a:p>
            <a:pPr defTabSz="457200" eaLnBrk="0" fontAlgn="base" hangingPunct="0">
              <a:spcBef>
                <a:spcPct val="0"/>
              </a:spcBef>
              <a:spcAft>
                <a:spcPct val="0"/>
              </a:spcAft>
              <a:tabLst>
                <a:tab pos="450057" algn="l"/>
              </a:tabLst>
            </a:pPr>
            <a:r>
              <a:rPr lang="ru-RU" altLang="ru-RU" sz="1200" dirty="0">
                <a:latin typeface="IngoStem" panose="020B0503020203020204" pitchFamily="34" charset="0"/>
                <a:ea typeface="IngoStem" panose="020B0503020203020204" pitchFamily="34" charset="0"/>
              </a:rPr>
              <a:t>Страхователь обращается к страховщику с письменным или устным заявлением </a:t>
            </a:r>
            <a:r>
              <a:rPr lang="ru-RU" sz="1200" dirty="0">
                <a:latin typeface="IngoStem" panose="020B0503020203020204" pitchFamily="34" charset="0"/>
                <a:ea typeface="IngoStem" panose="020B0503020203020204" pitchFamily="34" charset="0"/>
              </a:rPr>
              <a:t>о включении дополнительных туристических услуг в страховую сумму по договору страхования.</a:t>
            </a:r>
            <a:endParaRPr lang="ru-RU" altLang="ru-RU" sz="1200" dirty="0">
              <a:latin typeface="IngoStem" panose="020B0503020203020204" pitchFamily="34" charset="0"/>
              <a:ea typeface="IngoStem" panose="020B0503020203020204" pitchFamily="34" charset="0"/>
            </a:endParaRPr>
          </a:p>
        </p:txBody>
      </p:sp>
      <p:sp>
        <p:nvSpPr>
          <p:cNvPr id="8" name="TextBox 7">
            <a:extLst>
              <a:ext uri="{FF2B5EF4-FFF2-40B4-BE49-F238E27FC236}">
                <a16:creationId xmlns:a16="http://schemas.microsoft.com/office/drawing/2014/main" id="{89DDD38A-1F7A-A3F8-365A-92328E813AC8}"/>
              </a:ext>
            </a:extLst>
          </p:cNvPr>
          <p:cNvSpPr txBox="1"/>
          <p:nvPr/>
        </p:nvSpPr>
        <p:spPr>
          <a:xfrm>
            <a:off x="1191868" y="3206188"/>
            <a:ext cx="6279743" cy="1384995"/>
          </a:xfrm>
          <a:prstGeom prst="rect">
            <a:avLst/>
          </a:prstGeom>
        </p:spPr>
        <p:txBody>
          <a:bodyPr wrap="square" rtlCol="0">
            <a:spAutoFit/>
          </a:bodyPr>
          <a:lstStyle/>
          <a:p>
            <a:pPr>
              <a:buClr>
                <a:schemeClr val="accent5">
                  <a:lumMod val="75000"/>
                </a:schemeClr>
              </a:buClr>
            </a:pPr>
            <a:r>
              <a:rPr lang="ru-RU" sz="1200" spc="-40" dirty="0">
                <a:latin typeface="IngoStem" panose="020B0503020203020204" pitchFamily="34" charset="0"/>
                <a:ea typeface="IngoStem" panose="020B0503020203020204" pitchFamily="34" charset="0"/>
              </a:rPr>
              <a:t>Договор </a:t>
            </a:r>
            <a:r>
              <a:rPr lang="ru-RU" sz="1200" dirty="0">
                <a:latin typeface="IngoStem" panose="020B0503020203020204" pitchFamily="34" charset="0"/>
                <a:ea typeface="IngoStem" panose="020B0503020203020204" pitchFamily="34" charset="0"/>
              </a:rPr>
              <a:t>страхования должен быть заключен не менее чем за 3 календарных дня до начала запланированной поездки.</a:t>
            </a:r>
          </a:p>
          <a:p>
            <a:pPr>
              <a:buClr>
                <a:schemeClr val="accent5">
                  <a:lumMod val="75000"/>
                </a:schemeClr>
              </a:buClr>
            </a:pPr>
            <a:r>
              <a:rPr lang="ru-RU" sz="1200" dirty="0">
                <a:latin typeface="IngoStem" panose="020B0503020203020204" pitchFamily="34" charset="0"/>
                <a:ea typeface="IngoStem" panose="020B0503020203020204" pitchFamily="34" charset="0"/>
              </a:rPr>
              <a:t>Застраховать можно тур (если на него уже заключен первоначальный договор на туристическое обслуживание – договор предварительного бронирования с оплатой аванса) или самостоятельно организованную поездку (забронированы услуги перевозки, проживания, круиза и пр. самостоятельно у организаций, непосредственно их оказывающих)</a:t>
            </a:r>
          </a:p>
        </p:txBody>
      </p:sp>
      <p:pic>
        <p:nvPicPr>
          <p:cNvPr id="10" name="Рисунок 9">
            <a:extLst>
              <a:ext uri="{FF2B5EF4-FFF2-40B4-BE49-F238E27FC236}">
                <a16:creationId xmlns:a16="http://schemas.microsoft.com/office/drawing/2014/main" id="{1E478365-1697-C9BE-0479-A49C0124ED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079" y="1802537"/>
            <a:ext cx="414864" cy="346073"/>
          </a:xfrm>
          <a:prstGeom prst="rect">
            <a:avLst/>
          </a:prstGeom>
        </p:spPr>
      </p:pic>
      <p:pic>
        <p:nvPicPr>
          <p:cNvPr id="11" name="Рисунок 10">
            <a:extLst>
              <a:ext uri="{FF2B5EF4-FFF2-40B4-BE49-F238E27FC236}">
                <a16:creationId xmlns:a16="http://schemas.microsoft.com/office/drawing/2014/main" id="{C8F6C7EE-A236-17AF-3EFB-8C7336BB86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079" y="4779605"/>
            <a:ext cx="414864" cy="346073"/>
          </a:xfrm>
          <a:prstGeom prst="rect">
            <a:avLst/>
          </a:prstGeom>
        </p:spPr>
      </p:pic>
      <p:pic>
        <p:nvPicPr>
          <p:cNvPr id="13" name="Рисунок 12">
            <a:extLst>
              <a:ext uri="{FF2B5EF4-FFF2-40B4-BE49-F238E27FC236}">
                <a16:creationId xmlns:a16="http://schemas.microsoft.com/office/drawing/2014/main" id="{8D6D4C6C-EBFD-1C5C-C740-6C140BF070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079" y="3246843"/>
            <a:ext cx="414864" cy="346073"/>
          </a:xfrm>
          <a:prstGeom prst="rect">
            <a:avLst/>
          </a:prstGeom>
        </p:spPr>
      </p:pic>
      <p:pic>
        <p:nvPicPr>
          <p:cNvPr id="14" name="Рисунок 13">
            <a:extLst>
              <a:ext uri="{FF2B5EF4-FFF2-40B4-BE49-F238E27FC236}">
                <a16:creationId xmlns:a16="http://schemas.microsoft.com/office/drawing/2014/main" id="{0AA4C3D9-FEF3-8DBF-962D-3F17DCB051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079" y="2452193"/>
            <a:ext cx="414864" cy="346073"/>
          </a:xfrm>
          <a:prstGeom prst="rect">
            <a:avLst/>
          </a:prstGeom>
        </p:spPr>
      </p:pic>
      <p:sp>
        <p:nvSpPr>
          <p:cNvPr id="15" name="TextBox 14">
            <a:extLst>
              <a:ext uri="{FF2B5EF4-FFF2-40B4-BE49-F238E27FC236}">
                <a16:creationId xmlns:a16="http://schemas.microsoft.com/office/drawing/2014/main" id="{98B75B52-1B28-41A7-A4E7-8C565FFCD079}"/>
              </a:ext>
            </a:extLst>
          </p:cNvPr>
          <p:cNvSpPr txBox="1"/>
          <p:nvPr/>
        </p:nvSpPr>
        <p:spPr>
          <a:xfrm>
            <a:off x="8433486" y="1987623"/>
            <a:ext cx="3044291" cy="3323987"/>
          </a:xfrm>
          <a:prstGeom prst="rect">
            <a:avLst/>
          </a:prstGeom>
        </p:spPr>
        <p:txBody>
          <a:bodyPr wrap="square" rtlCol="0">
            <a:spAutoFit/>
          </a:bodyPr>
          <a:lstStyle/>
          <a:p>
            <a:pPr>
              <a:buClr>
                <a:schemeClr val="accent5">
                  <a:lumMod val="75000"/>
                </a:schemeClr>
              </a:buClr>
            </a:pPr>
            <a:r>
              <a:rPr lang="ru-RU" b="1" dirty="0">
                <a:solidFill>
                  <a:srgbClr val="0062D2"/>
                </a:solidFill>
                <a:latin typeface="IngoStem Medium" panose="020B0503020203020204" pitchFamily="34" charset="0"/>
                <a:ea typeface="IngoStem Medium" panose="020B0503020203020204" pitchFamily="34" charset="0"/>
                <a:cs typeface="+mj-cs"/>
              </a:rPr>
              <a:t>Особое условие</a:t>
            </a:r>
            <a:br>
              <a:rPr lang="ru-RU" b="1" dirty="0">
                <a:solidFill>
                  <a:srgbClr val="0062D2"/>
                </a:solidFill>
                <a:latin typeface="IngoStem Medium" panose="020B0503020203020204" pitchFamily="34" charset="0"/>
                <a:ea typeface="IngoStem Medium" panose="020B0503020203020204" pitchFamily="34" charset="0"/>
                <a:cs typeface="+mj-cs"/>
              </a:rPr>
            </a:br>
            <a:endParaRPr lang="ru-RU" sz="1200" dirty="0">
              <a:latin typeface="IngoStem" panose="020B0503020203020204" pitchFamily="34" charset="0"/>
              <a:ea typeface="IngoStem" panose="020B0503020203020204" pitchFamily="34" charset="0"/>
            </a:endParaRPr>
          </a:p>
          <a:p>
            <a:pPr>
              <a:buClr>
                <a:schemeClr val="accent5">
                  <a:lumMod val="75000"/>
                </a:schemeClr>
              </a:buClr>
            </a:pPr>
            <a:r>
              <a:rPr lang="ru-RU" sz="1200" dirty="0">
                <a:latin typeface="IngoStem" panose="020B0503020203020204" pitchFamily="34" charset="0"/>
                <a:ea typeface="IngoStem" panose="020B0503020203020204" pitchFamily="34" charset="0"/>
              </a:rPr>
              <a:t>Если страхователь приобретает договор страхования одновременно (у одного партнера/агента) с покупкой тура (бронированием отеля, билетов и пр.), то в этом случае договор страхования может быть заключен день в день с покупкой тура (заключением договора предварительного бронирования и оплатой аванса) / самостоятельным бронированием отеля, билетов, но обязательно до начала поездки и до подачи документов на визу (если страхуется отказ в визе).</a:t>
            </a:r>
          </a:p>
          <a:p>
            <a:pPr>
              <a:buClr>
                <a:schemeClr val="accent5">
                  <a:lumMod val="75000"/>
                </a:schemeClr>
              </a:buClr>
            </a:pPr>
            <a:r>
              <a:rPr lang="ru-RU" sz="1200" dirty="0">
                <a:latin typeface="IngoStem" panose="020B0503020203020204" pitchFamily="34" charset="0"/>
                <a:ea typeface="IngoStem" panose="020B0503020203020204" pitchFamily="34" charset="0"/>
              </a:rPr>
              <a:t>Так можно застраховать «горящие» поездки, т.е. без соблюдения требования о 3-х днях до начала поездки.</a:t>
            </a:r>
          </a:p>
        </p:txBody>
      </p:sp>
    </p:spTree>
    <p:extLst>
      <p:ext uri="{BB962C8B-B14F-4D97-AF65-F5344CB8AC3E}">
        <p14:creationId xmlns:p14="http://schemas.microsoft.com/office/powerpoint/2010/main" val="1548977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295B-3822-74A2-7BB2-1C21D73A4B90}"/>
            </a:ext>
          </a:extLst>
        </p:cNvPr>
        <p:cNvGrpSpPr/>
        <p:nvPr/>
      </p:nvGrpSpPr>
      <p:grpSpPr>
        <a:xfrm>
          <a:off x="0" y="0"/>
          <a:ext cx="0" cy="0"/>
          <a:chOff x="0" y="0"/>
          <a:chExt cx="0" cy="0"/>
        </a:xfrm>
      </p:grpSpPr>
      <p:sp>
        <p:nvSpPr>
          <p:cNvPr id="7" name="Скругленный прямоугольник 6">
            <a:extLst>
              <a:ext uri="{FF2B5EF4-FFF2-40B4-BE49-F238E27FC236}">
                <a16:creationId xmlns:a16="http://schemas.microsoft.com/office/drawing/2014/main" id="{F7AE68AB-3E5D-0C67-FC58-39B9FF3B8EF1}"/>
              </a:ext>
            </a:extLst>
          </p:cNvPr>
          <p:cNvSpPr/>
          <p:nvPr/>
        </p:nvSpPr>
        <p:spPr>
          <a:xfrm>
            <a:off x="635080" y="1520825"/>
            <a:ext cx="7205901" cy="1336675"/>
          </a:xfrm>
          <a:prstGeom prst="roundRect">
            <a:avLst>
              <a:gd name="adj" fmla="val 16406"/>
            </a:avLst>
          </a:prstGeom>
          <a:solidFill>
            <a:srgbClr val="DEF6FF"/>
          </a:solidFill>
          <a:ln>
            <a:solidFill>
              <a:srgbClr val="DEF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36" name="Заголовок 135">
            <a:extLst>
              <a:ext uri="{FF2B5EF4-FFF2-40B4-BE49-F238E27FC236}">
                <a16:creationId xmlns:a16="http://schemas.microsoft.com/office/drawing/2014/main" id="{0C5F1DCE-7EC9-DB49-F4F7-C1922AD6D3D6}"/>
              </a:ext>
            </a:extLst>
          </p:cNvPr>
          <p:cNvSpPr>
            <a:spLocks noGrp="1"/>
          </p:cNvSpPr>
          <p:nvPr>
            <p:ph type="title"/>
          </p:nvPr>
        </p:nvSpPr>
        <p:spPr>
          <a:xfrm>
            <a:off x="635080" y="512296"/>
            <a:ext cx="8051720" cy="435440"/>
          </a:xfrm>
        </p:spPr>
        <p:txBody>
          <a:bodyPr/>
          <a:lstStyle/>
          <a:p>
            <a:pPr>
              <a:lnSpc>
                <a:spcPct val="85000"/>
              </a:lnSpc>
            </a:pPr>
            <a:r>
              <a:rPr lang="ru-RU" sz="3300" dirty="0">
                <a:latin typeface="IngoStem Medium" panose="020B0503020203020204" pitchFamily="34" charset="-52"/>
                <a:ea typeface="IngoStem Medium" panose="020B0503020203020204" pitchFamily="34" charset="-52"/>
                <a:cs typeface="Verdana"/>
              </a:rPr>
              <a:t>Процедура урегулирования убытков</a:t>
            </a:r>
            <a:endParaRPr lang="ru-RU" sz="3000" dirty="0">
              <a:latin typeface="IngoStem Medium" panose="020B0503020203020204" pitchFamily="34" charset="-52"/>
              <a:ea typeface="IngoStem Medium" panose="020B0503020203020204" pitchFamily="34" charset="-52"/>
            </a:endParaRPr>
          </a:p>
        </p:txBody>
      </p:sp>
      <p:sp>
        <p:nvSpPr>
          <p:cNvPr id="4" name="Текст 19">
            <a:extLst>
              <a:ext uri="{FF2B5EF4-FFF2-40B4-BE49-F238E27FC236}">
                <a16:creationId xmlns:a16="http://schemas.microsoft.com/office/drawing/2014/main" id="{C6E43634-DB45-BA5A-2D8F-91AACADE20E0}"/>
              </a:ext>
            </a:extLst>
          </p:cNvPr>
          <p:cNvSpPr txBox="1">
            <a:spLocks/>
          </p:cNvSpPr>
          <p:nvPr/>
        </p:nvSpPr>
        <p:spPr>
          <a:xfrm>
            <a:off x="635080" y="1667995"/>
            <a:ext cx="7023020" cy="870885"/>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b="0" dirty="0">
                <a:latin typeface="IngoStem" panose="020B0503020203020204" pitchFamily="34" charset="0"/>
                <a:ea typeface="IngoStem" panose="020B0503020203020204" pitchFamily="34" charset="0"/>
              </a:rPr>
              <a:t>При наступлении страхового случая застрахованный обязан принять меры по своевременному аннулированию проездных документов / забронированного тура в целях максимального снижения размера убытка.</a:t>
            </a:r>
          </a:p>
          <a:p>
            <a:endParaRPr lang="ru-RU" sz="1400" dirty="0">
              <a:latin typeface="IngoStem" panose="020B0503020203020204" pitchFamily="34" charset="0"/>
              <a:ea typeface="IngoStem" panose="020B0503020203020204" pitchFamily="34" charset="0"/>
            </a:endParaRPr>
          </a:p>
        </p:txBody>
      </p:sp>
      <p:sp>
        <p:nvSpPr>
          <p:cNvPr id="8" name="Скругленный прямоугольник 7">
            <a:extLst>
              <a:ext uri="{FF2B5EF4-FFF2-40B4-BE49-F238E27FC236}">
                <a16:creationId xmlns:a16="http://schemas.microsoft.com/office/drawing/2014/main" id="{3FE556AF-BDC3-CB51-7449-3888BA8A682E}"/>
              </a:ext>
            </a:extLst>
          </p:cNvPr>
          <p:cNvSpPr/>
          <p:nvPr/>
        </p:nvSpPr>
        <p:spPr>
          <a:xfrm>
            <a:off x="635080" y="3049587"/>
            <a:ext cx="7205901" cy="3115470"/>
          </a:xfrm>
          <a:prstGeom prst="roundRect">
            <a:avLst>
              <a:gd name="adj" fmla="val 6225"/>
            </a:avLst>
          </a:prstGeom>
          <a:solidFill>
            <a:srgbClr val="DEF6FF"/>
          </a:solidFill>
          <a:ln>
            <a:solidFill>
              <a:srgbClr val="DEF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 name="Текст 19">
            <a:extLst>
              <a:ext uri="{FF2B5EF4-FFF2-40B4-BE49-F238E27FC236}">
                <a16:creationId xmlns:a16="http://schemas.microsoft.com/office/drawing/2014/main" id="{59002FB6-6D0E-DFD3-A7E7-E6387C418955}"/>
              </a:ext>
            </a:extLst>
          </p:cNvPr>
          <p:cNvSpPr txBox="1">
            <a:spLocks/>
          </p:cNvSpPr>
          <p:nvPr/>
        </p:nvSpPr>
        <p:spPr>
          <a:xfrm>
            <a:off x="635080" y="3199933"/>
            <a:ext cx="7023020" cy="1618130"/>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b="0" dirty="0">
                <a:latin typeface="IngoStem" panose="020B0503020203020204" pitchFamily="34" charset="0"/>
                <a:ea typeface="IngoStem" panose="020B0503020203020204" pitchFamily="34" charset="0"/>
              </a:rPr>
              <a:t>В течение </a:t>
            </a:r>
            <a:r>
              <a:rPr lang="ru-RU" sz="1600" dirty="0"/>
              <a:t>7 дней </a:t>
            </a:r>
            <a:r>
              <a:rPr lang="ru-RU" sz="1600" b="0" dirty="0">
                <a:latin typeface="IngoStem" panose="020B0503020203020204" pitchFamily="34" charset="0"/>
                <a:ea typeface="IngoStem" panose="020B0503020203020204" pitchFamily="34" charset="0"/>
              </a:rPr>
              <a:t>с даты наступления страхового случая* застрахованный обязан предоставить все необходимые документы страховщику: в Московском регионе –</a:t>
            </a:r>
            <a:br>
              <a:rPr lang="ru-RU" sz="1600" b="0" dirty="0">
                <a:latin typeface="IngoStem" panose="020B0503020203020204" pitchFamily="34" charset="0"/>
                <a:ea typeface="IngoStem" panose="020B0503020203020204" pitchFamily="34" charset="0"/>
              </a:rPr>
            </a:br>
            <a:r>
              <a:rPr lang="ru-RU" sz="1600" b="0" dirty="0">
                <a:latin typeface="IngoStem" panose="020B0503020203020204" pitchFamily="34" charset="0"/>
                <a:ea typeface="IngoStem" panose="020B0503020203020204" pitchFamily="34" charset="0"/>
              </a:rPr>
              <a:t>г. Москва, ул. Рочдельская, д. 15, стр. 35;  в иных регионах – региональные офисы Ингосстраха. Документы также можно направить почтой по адресу г. Москва, ул. Рочдельская, д. 15, стр. 35.</a:t>
            </a:r>
          </a:p>
          <a:p>
            <a:endParaRPr lang="ru-RU" sz="1400" dirty="0">
              <a:latin typeface="IngoStem" panose="020B0503020203020204" pitchFamily="34" charset="0"/>
              <a:ea typeface="IngoStem" panose="020B0503020203020204" pitchFamily="34" charset="0"/>
            </a:endParaRPr>
          </a:p>
        </p:txBody>
      </p:sp>
      <p:sp>
        <p:nvSpPr>
          <p:cNvPr id="11" name="Текст 19">
            <a:extLst>
              <a:ext uri="{FF2B5EF4-FFF2-40B4-BE49-F238E27FC236}">
                <a16:creationId xmlns:a16="http://schemas.microsoft.com/office/drawing/2014/main" id="{7606F5CA-62AC-49B9-1712-2ECFD07175C7}"/>
              </a:ext>
            </a:extLst>
          </p:cNvPr>
          <p:cNvSpPr txBox="1">
            <a:spLocks/>
          </p:cNvSpPr>
          <p:nvPr/>
        </p:nvSpPr>
        <p:spPr>
          <a:xfrm>
            <a:off x="635080" y="4968408"/>
            <a:ext cx="7023020" cy="1618130"/>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400" b="0" dirty="0">
                <a:solidFill>
                  <a:srgbClr val="0062D2"/>
                </a:solidFill>
                <a:latin typeface="IngoStem" panose="020B0503020203020204" pitchFamily="34" charset="0"/>
                <a:ea typeface="IngoStem" panose="020B0503020203020204" pitchFamily="34" charset="0"/>
              </a:rPr>
              <a:t>Датой страхового случая при отмене поездки / изменения сроков поездки является дата начала запланированной поездки, при досрочном возвращении – дата возвращения к месту постоянного проживания, при задержке возвращения – дата окончания запланированной поездки</a:t>
            </a:r>
          </a:p>
        </p:txBody>
      </p:sp>
      <p:sp>
        <p:nvSpPr>
          <p:cNvPr id="12" name="Скругленный прямоугольник 11">
            <a:extLst>
              <a:ext uri="{FF2B5EF4-FFF2-40B4-BE49-F238E27FC236}">
                <a16:creationId xmlns:a16="http://schemas.microsoft.com/office/drawing/2014/main" id="{376B8DAC-CC9E-89C2-FDEA-FCC5A5F74C14}"/>
              </a:ext>
            </a:extLst>
          </p:cNvPr>
          <p:cNvSpPr/>
          <p:nvPr/>
        </p:nvSpPr>
        <p:spPr>
          <a:xfrm>
            <a:off x="8005563" y="1520825"/>
            <a:ext cx="3403441" cy="1336675"/>
          </a:xfrm>
          <a:prstGeom prst="roundRect">
            <a:avLst>
              <a:gd name="adj" fmla="val 16406"/>
            </a:avLst>
          </a:prstGeom>
          <a:solidFill>
            <a:srgbClr val="DEF6FF"/>
          </a:solidFill>
          <a:ln>
            <a:solidFill>
              <a:srgbClr val="DEF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3" name="Текст 19">
            <a:extLst>
              <a:ext uri="{FF2B5EF4-FFF2-40B4-BE49-F238E27FC236}">
                <a16:creationId xmlns:a16="http://schemas.microsoft.com/office/drawing/2014/main" id="{05BDD742-F2DD-44AC-BE77-999672852BF9}"/>
              </a:ext>
            </a:extLst>
          </p:cNvPr>
          <p:cNvSpPr txBox="1">
            <a:spLocks/>
          </p:cNvSpPr>
          <p:nvPr/>
        </p:nvSpPr>
        <p:spPr>
          <a:xfrm>
            <a:off x="8005563" y="1667995"/>
            <a:ext cx="3157987" cy="870885"/>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b="0" dirty="0">
                <a:latin typeface="IngoStem" panose="020B0503020203020204" pitchFamily="34" charset="0"/>
                <a:ea typeface="IngoStem" panose="020B0503020203020204" pitchFamily="34" charset="0"/>
              </a:rPr>
              <a:t>Предоставить все необходимые документы страховой компании.</a:t>
            </a:r>
          </a:p>
          <a:p>
            <a:endParaRPr lang="ru-RU" sz="1400" dirty="0">
              <a:latin typeface="IngoStem" panose="020B0503020203020204" pitchFamily="34" charset="0"/>
              <a:ea typeface="IngoStem" panose="020B0503020203020204" pitchFamily="34" charset="0"/>
            </a:endParaRPr>
          </a:p>
        </p:txBody>
      </p:sp>
      <p:sp>
        <p:nvSpPr>
          <p:cNvPr id="14" name="Скругленный прямоугольник 13">
            <a:extLst>
              <a:ext uri="{FF2B5EF4-FFF2-40B4-BE49-F238E27FC236}">
                <a16:creationId xmlns:a16="http://schemas.microsoft.com/office/drawing/2014/main" id="{F9F3E934-D3CA-AE32-C289-5044BCC155F1}"/>
              </a:ext>
            </a:extLst>
          </p:cNvPr>
          <p:cNvSpPr/>
          <p:nvPr/>
        </p:nvSpPr>
        <p:spPr>
          <a:xfrm>
            <a:off x="8005563" y="3051452"/>
            <a:ext cx="3403441" cy="1766611"/>
          </a:xfrm>
          <a:prstGeom prst="roundRect">
            <a:avLst>
              <a:gd name="adj" fmla="val 8914"/>
            </a:avLst>
          </a:prstGeom>
          <a:solidFill>
            <a:srgbClr val="DEF6FF"/>
          </a:solidFill>
          <a:ln>
            <a:solidFill>
              <a:srgbClr val="DEF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5" name="Текст 19">
            <a:extLst>
              <a:ext uri="{FF2B5EF4-FFF2-40B4-BE49-F238E27FC236}">
                <a16:creationId xmlns:a16="http://schemas.microsoft.com/office/drawing/2014/main" id="{B448E5FF-548D-CB2F-89D4-CA388E6E7A25}"/>
              </a:ext>
            </a:extLst>
          </p:cNvPr>
          <p:cNvSpPr txBox="1">
            <a:spLocks/>
          </p:cNvSpPr>
          <p:nvPr/>
        </p:nvSpPr>
        <p:spPr>
          <a:xfrm>
            <a:off x="8005563" y="3198622"/>
            <a:ext cx="3157987" cy="1619441"/>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b="0" dirty="0">
                <a:latin typeface="IngoStem" panose="020B0503020203020204" pitchFamily="34" charset="0"/>
                <a:ea typeface="IngoStem" panose="020B0503020203020204" pitchFamily="34" charset="0"/>
              </a:rPr>
              <a:t>В течение 30 дней с получения страховщиком всех необходимых документов принимается решение о выплате страхового возмещения.</a:t>
            </a:r>
          </a:p>
          <a:p>
            <a:endParaRPr lang="ru-RU" sz="1400" dirty="0">
              <a:latin typeface="IngoStem" panose="020B0503020203020204" pitchFamily="34" charset="0"/>
              <a:ea typeface="IngoStem" panose="020B0503020203020204" pitchFamily="34" charset="0"/>
            </a:endParaRPr>
          </a:p>
        </p:txBody>
      </p:sp>
      <p:sp>
        <p:nvSpPr>
          <p:cNvPr id="16" name="Скругленный прямоугольник 15">
            <a:extLst>
              <a:ext uri="{FF2B5EF4-FFF2-40B4-BE49-F238E27FC236}">
                <a16:creationId xmlns:a16="http://schemas.microsoft.com/office/drawing/2014/main" id="{D1F3869A-5E43-012E-4DF4-3906EDA0B937}"/>
              </a:ext>
            </a:extLst>
          </p:cNvPr>
          <p:cNvSpPr/>
          <p:nvPr/>
        </p:nvSpPr>
        <p:spPr>
          <a:xfrm>
            <a:off x="8005563" y="5010785"/>
            <a:ext cx="3403441" cy="1154272"/>
          </a:xfrm>
          <a:prstGeom prst="roundRect">
            <a:avLst>
              <a:gd name="adj" fmla="val 19533"/>
            </a:avLst>
          </a:prstGeom>
          <a:solidFill>
            <a:srgbClr val="DEF6FF"/>
          </a:solidFill>
          <a:ln>
            <a:solidFill>
              <a:srgbClr val="DEF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7" name="Текст 19">
            <a:extLst>
              <a:ext uri="{FF2B5EF4-FFF2-40B4-BE49-F238E27FC236}">
                <a16:creationId xmlns:a16="http://schemas.microsoft.com/office/drawing/2014/main" id="{6BF13453-C843-4FA3-2888-C1A14DC3023F}"/>
              </a:ext>
            </a:extLst>
          </p:cNvPr>
          <p:cNvSpPr txBox="1">
            <a:spLocks/>
          </p:cNvSpPr>
          <p:nvPr/>
        </p:nvSpPr>
        <p:spPr>
          <a:xfrm>
            <a:off x="8005563" y="5294172"/>
            <a:ext cx="3157987" cy="870885"/>
          </a:xfrm>
          <a:prstGeom prst="rect">
            <a:avLst/>
          </a:prstGeom>
        </p:spPr>
        <p:txBody>
          <a:bodyPr lIns="270000" tIns="72000" rIns="0" bIns="126000">
            <a:noAutofit/>
          </a:bodyPr>
          <a:lstStyle>
            <a:lvl1pPr marL="0" indent="0" algn="l" defTabSz="914400" rtl="0" eaLnBrk="1" latinLnBrk="0" hangingPunct="1">
              <a:lnSpc>
                <a:spcPct val="90000"/>
              </a:lnSpc>
              <a:spcBef>
                <a:spcPts val="1000"/>
              </a:spcBef>
              <a:buFont typeface="Arial" panose="020B0604020202020204" pitchFamily="34" charset="0"/>
              <a:buNone/>
              <a:defRPr sz="4000" b="1" i="0" kern="1200">
                <a:solidFill>
                  <a:schemeClr val="tx1"/>
                </a:solidFill>
                <a:latin typeface="IngoStem Medium" panose="020B0503020203020204" pitchFamily="34" charset="0"/>
                <a:ea typeface="IngoStem Mediu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IngoStem Bold" panose="020B0503020203020204" pitchFamily="34" charset="0"/>
                <a:ea typeface="IngoStem Bold"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IngoStem Bold" panose="020B0503020203020204" pitchFamily="34" charset="0"/>
                <a:ea typeface="IngoStem Bold"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IngoStem Bold" panose="020B0503020203020204" pitchFamily="34" charset="0"/>
                <a:ea typeface="IngoStem Bold"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600" b="0" dirty="0">
                <a:latin typeface="IngoStem" panose="020B0503020203020204" pitchFamily="34" charset="0"/>
                <a:ea typeface="IngoStem" panose="020B0503020203020204" pitchFamily="34" charset="0"/>
              </a:rPr>
              <a:t>Получить страховое возмещение.</a:t>
            </a:r>
          </a:p>
          <a:p>
            <a:endParaRPr lang="ru-RU" sz="1400" dirty="0">
              <a:latin typeface="IngoStem" panose="020B0503020203020204" pitchFamily="34" charset="0"/>
              <a:ea typeface="IngoStem" panose="020B0503020203020204" pitchFamily="34" charset="0"/>
            </a:endParaRPr>
          </a:p>
        </p:txBody>
      </p:sp>
    </p:spTree>
    <p:extLst>
      <p:ext uri="{BB962C8B-B14F-4D97-AF65-F5344CB8AC3E}">
        <p14:creationId xmlns:p14="http://schemas.microsoft.com/office/powerpoint/2010/main" val="2194726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08E44-F9E7-2E0A-F46A-E55664495ACE}"/>
            </a:ext>
          </a:extLst>
        </p:cNvPr>
        <p:cNvGrpSpPr/>
        <p:nvPr/>
      </p:nvGrpSpPr>
      <p:grpSpPr>
        <a:xfrm>
          <a:off x="0" y="0"/>
          <a:ext cx="0" cy="0"/>
          <a:chOff x="0" y="0"/>
          <a:chExt cx="0" cy="0"/>
        </a:xfrm>
      </p:grpSpPr>
      <p:sp>
        <p:nvSpPr>
          <p:cNvPr id="4" name="Заголовок 135">
            <a:extLst>
              <a:ext uri="{FF2B5EF4-FFF2-40B4-BE49-F238E27FC236}">
                <a16:creationId xmlns:a16="http://schemas.microsoft.com/office/drawing/2014/main" id="{C63D3721-71AA-B702-0E38-9FC5B625F1DF}"/>
              </a:ext>
            </a:extLst>
          </p:cNvPr>
          <p:cNvSpPr>
            <a:spLocks noGrp="1"/>
          </p:cNvSpPr>
          <p:nvPr>
            <p:ph type="title"/>
          </p:nvPr>
        </p:nvSpPr>
        <p:spPr>
          <a:xfrm>
            <a:off x="635080" y="456360"/>
            <a:ext cx="9953673" cy="1298753"/>
          </a:xfrm>
        </p:spPr>
        <p:txBody>
          <a:bodyPr/>
          <a:lstStyle/>
          <a:p>
            <a:pPr>
              <a:lnSpc>
                <a:spcPct val="85000"/>
              </a:lnSpc>
            </a:pPr>
            <a:r>
              <a:rPr lang="ru-RU" sz="3300" dirty="0">
                <a:latin typeface="IngoStem Medium" panose="020B0503020203020204" pitchFamily="34" charset="-52"/>
                <a:ea typeface="IngoStem Medium" panose="020B0503020203020204" pitchFamily="34" charset="-52"/>
                <a:cs typeface="Verdana"/>
              </a:rPr>
              <a:t>Необходимые документы</a:t>
            </a:r>
            <a:br>
              <a:rPr lang="ru-RU"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при урегулировании</a:t>
            </a:r>
            <a:br>
              <a:rPr lang="ru-RU"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страхового случая (невыезд)</a:t>
            </a:r>
            <a:endParaRPr lang="ru-RU" sz="3000" dirty="0">
              <a:latin typeface="IngoStem Medium" panose="020B0503020203020204" pitchFamily="34" charset="-52"/>
              <a:ea typeface="IngoStem Medium" panose="020B0503020203020204" pitchFamily="34" charset="-52"/>
            </a:endParaRPr>
          </a:p>
        </p:txBody>
      </p:sp>
      <p:sp>
        <p:nvSpPr>
          <p:cNvPr id="9" name="Текст 137">
            <a:extLst>
              <a:ext uri="{FF2B5EF4-FFF2-40B4-BE49-F238E27FC236}">
                <a16:creationId xmlns:a16="http://schemas.microsoft.com/office/drawing/2014/main" id="{9A8FD3FE-C994-E61A-7059-4948EF641EAE}"/>
              </a:ext>
            </a:extLst>
          </p:cNvPr>
          <p:cNvSpPr txBox="1">
            <a:spLocks/>
          </p:cNvSpPr>
          <p:nvPr/>
        </p:nvSpPr>
        <p:spPr>
          <a:xfrm>
            <a:off x="635080" y="2266728"/>
            <a:ext cx="249272" cy="466687"/>
          </a:xfrm>
          <a:prstGeom prst="rect">
            <a:avLst/>
          </a:prstGeom>
        </p:spPr>
        <p:txBody>
          <a:bodyPr/>
          <a:lstStyle>
            <a:lvl1pPr marL="0" indent="0" algn="l" defTabSz="914400" rtl="0" eaLnBrk="1" latinLnBrk="0" hangingPunct="1">
              <a:lnSpc>
                <a:spcPts val="5100"/>
              </a:lnSpc>
              <a:spcBef>
                <a:spcPts val="1000"/>
              </a:spcBef>
              <a:buFont typeface="Arial" panose="020B0604020202020204" pitchFamily="34" charset="0"/>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2000" dirty="0"/>
          </a:p>
        </p:txBody>
      </p:sp>
      <p:sp>
        <p:nvSpPr>
          <p:cNvPr id="2" name="Текст 138">
            <a:extLst>
              <a:ext uri="{FF2B5EF4-FFF2-40B4-BE49-F238E27FC236}">
                <a16:creationId xmlns:a16="http://schemas.microsoft.com/office/drawing/2014/main" id="{8BA9E6AC-3AA2-042C-5E12-9E6732C94BCA}"/>
              </a:ext>
            </a:extLst>
          </p:cNvPr>
          <p:cNvSpPr txBox="1">
            <a:spLocks/>
          </p:cNvSpPr>
          <p:nvPr/>
        </p:nvSpPr>
        <p:spPr>
          <a:xfrm>
            <a:off x="635080" y="2266728"/>
            <a:ext cx="11232242" cy="4391248"/>
          </a:xfrm>
          <a:prstGeom prst="rect">
            <a:avLst/>
          </a:prstGeom>
        </p:spPr>
        <p:txBody>
          <a:bodyPr numCol="2">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Страховой полис</a:t>
            </a:r>
          </a:p>
          <a:p>
            <a:pPr marL="0" indent="0" defTabSz="361157">
              <a:lnSpc>
                <a:spcPct val="100000"/>
              </a:lnSpc>
              <a:spcBef>
                <a:spcPts val="0"/>
              </a:spcBef>
              <a:buClr>
                <a:srgbClr val="0062D2"/>
              </a:buClr>
              <a:buNone/>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Заявление на выплату страхового возмещения</a:t>
            </a:r>
          </a:p>
          <a:p>
            <a:pPr marL="0" indent="0" defTabSz="361157">
              <a:lnSpc>
                <a:spcPct val="100000"/>
              </a:lnSpc>
              <a:spcBef>
                <a:spcPts val="0"/>
              </a:spcBef>
              <a:buClr>
                <a:srgbClr val="0062D2"/>
              </a:buClr>
              <a:buNone/>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Документ, удостоверяющий личность получателя выплаты</a:t>
            </a: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Копия загранпаспорта застрахованного (с обязательным представлением оригинала)</a:t>
            </a: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Оригинал туристической путевки и оригинал документов, подтверждающих ее оплату (чек)</a:t>
            </a: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Оригиналы документов, подтверждающих возврат туристическим агентством части денежных средств (расчет возврата и расходный кассовый ордер)</a:t>
            </a: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Оригинал справки туроператора о понесенных застрахованным расходах, взысканных за отмену поездки</a:t>
            </a: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r>
              <a:rPr lang="ru-RU" sz="1600" dirty="0">
                <a:latin typeface="IngoStem" panose="020B0503020203020204" pitchFamily="34" charset="0"/>
                <a:ea typeface="IngoStem" panose="020B0503020203020204" pitchFamily="34" charset="0"/>
              </a:rPr>
              <a:t>Оригиналы документов транспортной компании (авиационные или железнодорожные билеты), консульства или гостиницы, подтверждающие наличие убытков, связанных с аннулированием проездных документов, отказом от забронированного в гостинице номера</a:t>
            </a: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a:p>
            <a:pPr defTabSz="361157">
              <a:lnSpc>
                <a:spcPct val="100000"/>
              </a:lnSpc>
              <a:spcBef>
                <a:spcPts val="0"/>
              </a:spcBef>
              <a:buClr>
                <a:srgbClr val="0062D2"/>
              </a:buClr>
            </a:pPr>
            <a:endParaRPr lang="ru-RU" sz="1600" dirty="0">
              <a:latin typeface="IngoStem" panose="020B0503020203020204" pitchFamily="34" charset="0"/>
              <a:ea typeface="IngoStem" panose="020B0503020203020204" pitchFamily="34" charset="0"/>
            </a:endParaRPr>
          </a:p>
        </p:txBody>
      </p:sp>
      <p:sp>
        <p:nvSpPr>
          <p:cNvPr id="5" name="Заголовок 135">
            <a:extLst>
              <a:ext uri="{FF2B5EF4-FFF2-40B4-BE49-F238E27FC236}">
                <a16:creationId xmlns:a16="http://schemas.microsoft.com/office/drawing/2014/main" id="{93C4551D-7C14-D2F5-83B7-9F5EAB221194}"/>
              </a:ext>
            </a:extLst>
          </p:cNvPr>
          <p:cNvSpPr txBox="1">
            <a:spLocks/>
          </p:cNvSpPr>
          <p:nvPr/>
        </p:nvSpPr>
        <p:spPr>
          <a:xfrm>
            <a:off x="635080" y="1899861"/>
            <a:ext cx="9953673" cy="338554"/>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a:lnSpc>
                <a:spcPct val="100000"/>
              </a:lnSpc>
            </a:pPr>
            <a:r>
              <a:rPr lang="ru-RU" sz="2200" dirty="0">
                <a:latin typeface="IngoStem Medium" panose="020B0503020203020204" pitchFamily="34" charset="-52"/>
                <a:ea typeface="IngoStem Medium" panose="020B0503020203020204" pitchFamily="34" charset="-52"/>
                <a:cs typeface="Verdana"/>
              </a:rPr>
              <a:t>1. Общие документы</a:t>
            </a:r>
          </a:p>
        </p:txBody>
      </p:sp>
    </p:spTree>
    <p:extLst>
      <p:ext uri="{BB962C8B-B14F-4D97-AF65-F5344CB8AC3E}">
        <p14:creationId xmlns:p14="http://schemas.microsoft.com/office/powerpoint/2010/main" val="4085707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8E724-C8EE-1553-2EEC-8B866DF74E6F}"/>
            </a:ext>
          </a:extLst>
        </p:cNvPr>
        <p:cNvGrpSpPr/>
        <p:nvPr/>
      </p:nvGrpSpPr>
      <p:grpSpPr>
        <a:xfrm>
          <a:off x="0" y="0"/>
          <a:ext cx="0" cy="0"/>
          <a:chOff x="0" y="0"/>
          <a:chExt cx="0" cy="0"/>
        </a:xfrm>
      </p:grpSpPr>
      <p:sp>
        <p:nvSpPr>
          <p:cNvPr id="4" name="Заголовок 135">
            <a:extLst>
              <a:ext uri="{FF2B5EF4-FFF2-40B4-BE49-F238E27FC236}">
                <a16:creationId xmlns:a16="http://schemas.microsoft.com/office/drawing/2014/main" id="{483214AA-58B8-6104-6506-A9F9699596C9}"/>
              </a:ext>
            </a:extLst>
          </p:cNvPr>
          <p:cNvSpPr>
            <a:spLocks noGrp="1"/>
          </p:cNvSpPr>
          <p:nvPr>
            <p:ph type="title"/>
          </p:nvPr>
        </p:nvSpPr>
        <p:spPr>
          <a:xfrm>
            <a:off x="635080" y="456360"/>
            <a:ext cx="9953673" cy="1298753"/>
          </a:xfrm>
        </p:spPr>
        <p:txBody>
          <a:bodyPr/>
          <a:lstStyle/>
          <a:p>
            <a:pPr>
              <a:lnSpc>
                <a:spcPct val="85000"/>
              </a:lnSpc>
            </a:pPr>
            <a:r>
              <a:rPr lang="ru-RU" sz="3300" dirty="0">
                <a:latin typeface="IngoStem Medium" panose="020B0503020203020204" pitchFamily="34" charset="-52"/>
                <a:ea typeface="IngoStem Medium" panose="020B0503020203020204" pitchFamily="34" charset="-52"/>
                <a:cs typeface="Verdana"/>
              </a:rPr>
              <a:t>Необходимые документы </a:t>
            </a:r>
            <a:br>
              <a:rPr lang="en-US"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при урегулировании </a:t>
            </a:r>
            <a:br>
              <a:rPr lang="en-US" sz="3300" dirty="0">
                <a:latin typeface="IngoStem Medium" panose="020B0503020203020204" pitchFamily="34" charset="-52"/>
                <a:ea typeface="IngoStem Medium" panose="020B0503020203020204" pitchFamily="34" charset="-52"/>
                <a:cs typeface="Verdana"/>
              </a:rPr>
            </a:br>
            <a:r>
              <a:rPr lang="ru-RU" sz="3300" dirty="0">
                <a:latin typeface="IngoStem Medium" panose="020B0503020203020204" pitchFamily="34" charset="-52"/>
                <a:ea typeface="IngoStem Medium" panose="020B0503020203020204" pitchFamily="34" charset="-52"/>
                <a:cs typeface="Verdana"/>
              </a:rPr>
              <a:t>страхового случая (невыезд)</a:t>
            </a:r>
            <a:endParaRPr lang="ru-RU" sz="3000" dirty="0">
              <a:latin typeface="IngoStem Medium" panose="020B0503020203020204" pitchFamily="34" charset="-52"/>
              <a:ea typeface="IngoStem Medium" panose="020B0503020203020204" pitchFamily="34" charset="-52"/>
            </a:endParaRPr>
          </a:p>
        </p:txBody>
      </p:sp>
      <p:sp>
        <p:nvSpPr>
          <p:cNvPr id="9" name="Текст 137">
            <a:extLst>
              <a:ext uri="{FF2B5EF4-FFF2-40B4-BE49-F238E27FC236}">
                <a16:creationId xmlns:a16="http://schemas.microsoft.com/office/drawing/2014/main" id="{02CCD56A-EAD6-14C5-B8DA-D8532BE14750}"/>
              </a:ext>
            </a:extLst>
          </p:cNvPr>
          <p:cNvSpPr txBox="1">
            <a:spLocks/>
          </p:cNvSpPr>
          <p:nvPr/>
        </p:nvSpPr>
        <p:spPr>
          <a:xfrm>
            <a:off x="635080" y="2266728"/>
            <a:ext cx="249272" cy="466687"/>
          </a:xfrm>
          <a:prstGeom prst="rect">
            <a:avLst/>
          </a:prstGeom>
        </p:spPr>
        <p:txBody>
          <a:bodyPr/>
          <a:lstStyle>
            <a:lvl1pPr marL="0" indent="0" algn="l" defTabSz="914400" rtl="0" eaLnBrk="1" latinLnBrk="0" hangingPunct="1">
              <a:lnSpc>
                <a:spcPts val="5100"/>
              </a:lnSpc>
              <a:spcBef>
                <a:spcPts val="1000"/>
              </a:spcBef>
              <a:buFont typeface="Arial" panose="020B0604020202020204" pitchFamily="34" charset="0"/>
              <a:buNone/>
              <a:defRPr sz="4000" b="0" i="0" kern="1200">
                <a:solidFill>
                  <a:schemeClr val="tx1"/>
                </a:solidFill>
                <a:latin typeface="IngoStem" panose="020B0503020203020204" pitchFamily="34" charset="0"/>
                <a:ea typeface="IngoStem" panose="020B05030202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2000" dirty="0"/>
          </a:p>
        </p:txBody>
      </p:sp>
      <p:sp>
        <p:nvSpPr>
          <p:cNvPr id="2" name="Текст 138">
            <a:extLst>
              <a:ext uri="{FF2B5EF4-FFF2-40B4-BE49-F238E27FC236}">
                <a16:creationId xmlns:a16="http://schemas.microsoft.com/office/drawing/2014/main" id="{D5CA4F75-1DBE-47D6-54CC-E1CD839D285C}"/>
              </a:ext>
            </a:extLst>
          </p:cNvPr>
          <p:cNvSpPr txBox="1">
            <a:spLocks/>
          </p:cNvSpPr>
          <p:nvPr/>
        </p:nvSpPr>
        <p:spPr>
          <a:xfrm>
            <a:off x="616792" y="2428529"/>
            <a:ext cx="8472345" cy="941491"/>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61157">
              <a:lnSpc>
                <a:spcPct val="100000"/>
              </a:lnSpc>
              <a:spcBef>
                <a:spcPts val="0"/>
              </a:spcBef>
              <a:buClr>
                <a:srgbClr val="0062D2"/>
              </a:buClr>
              <a:buNone/>
            </a:pPr>
            <a:r>
              <a:rPr lang="ru-RU" sz="1400" b="1" dirty="0">
                <a:latin typeface="IngoStem Medium" panose="020B0503020203020204" pitchFamily="34" charset="0"/>
                <a:ea typeface="IngoStem Medium" panose="020B0503020203020204" pitchFamily="34" charset="0"/>
              </a:rPr>
              <a:t>Отмена (изменение сроков) поездки по причине болезни, травмы или смерти застрахованного / его близких родственников</a:t>
            </a:r>
          </a:p>
        </p:txBody>
      </p:sp>
      <p:sp>
        <p:nvSpPr>
          <p:cNvPr id="5" name="Заголовок 135">
            <a:extLst>
              <a:ext uri="{FF2B5EF4-FFF2-40B4-BE49-F238E27FC236}">
                <a16:creationId xmlns:a16="http://schemas.microsoft.com/office/drawing/2014/main" id="{EDEAE994-4809-D251-91E4-0AD0D281533C}"/>
              </a:ext>
            </a:extLst>
          </p:cNvPr>
          <p:cNvSpPr txBox="1">
            <a:spLocks/>
          </p:cNvSpPr>
          <p:nvPr/>
        </p:nvSpPr>
        <p:spPr>
          <a:xfrm>
            <a:off x="616792" y="1928174"/>
            <a:ext cx="9953673" cy="338554"/>
          </a:xfrm>
          <a:prstGeom prst="rect">
            <a:avLst/>
          </a:prstGeom>
        </p:spPr>
        <p:txBody>
          <a:bodyPr wrap="square" lIns="0" tIns="0" rIns="0" bIns="0" anchor="t">
            <a:spAutoFit/>
          </a:bodyPr>
          <a:lstStyle>
            <a:lvl1pPr algn="l" defTabSz="914400" rtl="0" eaLnBrk="1" latinLnBrk="0" hangingPunct="1">
              <a:lnSpc>
                <a:spcPts val="8000"/>
              </a:lnSpc>
              <a:spcBef>
                <a:spcPct val="0"/>
              </a:spcBef>
              <a:buNone/>
              <a:defRPr sz="8000" b="1" i="0" kern="1200" spc="0" baseline="0">
                <a:solidFill>
                  <a:srgbClr val="0062D2"/>
                </a:solidFill>
                <a:latin typeface="IngoStem Medium" panose="020B0503020203020204" pitchFamily="34" charset="0"/>
                <a:ea typeface="IngoStem Medium" panose="020B0503020203020204" pitchFamily="34" charset="0"/>
                <a:cs typeface="+mj-cs"/>
              </a:defRPr>
            </a:lvl1pPr>
          </a:lstStyle>
          <a:p>
            <a:pPr>
              <a:lnSpc>
                <a:spcPct val="100000"/>
              </a:lnSpc>
            </a:pPr>
            <a:r>
              <a:rPr lang="ru-RU" sz="2200" dirty="0">
                <a:latin typeface="IngoStem Medium" panose="020B0503020203020204" pitchFamily="34" charset="-52"/>
                <a:ea typeface="IngoStem Medium" panose="020B0503020203020204" pitchFamily="34" charset="-52"/>
                <a:cs typeface="Verdana"/>
              </a:rPr>
              <a:t>2. Документы по страховому случаю</a:t>
            </a:r>
          </a:p>
        </p:txBody>
      </p:sp>
      <p:sp>
        <p:nvSpPr>
          <p:cNvPr id="3" name="Текст 138">
            <a:extLst>
              <a:ext uri="{FF2B5EF4-FFF2-40B4-BE49-F238E27FC236}">
                <a16:creationId xmlns:a16="http://schemas.microsoft.com/office/drawing/2014/main" id="{0CC515B7-A393-6675-32BB-474B5404BB5B}"/>
              </a:ext>
            </a:extLst>
          </p:cNvPr>
          <p:cNvSpPr txBox="1">
            <a:spLocks/>
          </p:cNvSpPr>
          <p:nvPr/>
        </p:nvSpPr>
        <p:spPr>
          <a:xfrm>
            <a:off x="616792" y="2940751"/>
            <a:ext cx="10099977" cy="485472"/>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61157">
              <a:lnSpc>
                <a:spcPct val="100000"/>
              </a:lnSpc>
              <a:spcBef>
                <a:spcPts val="0"/>
              </a:spcBef>
              <a:buClr>
                <a:srgbClr val="0062D2"/>
              </a:buClr>
            </a:pPr>
            <a:r>
              <a:rPr lang="ru-RU" sz="1400" dirty="0">
                <a:latin typeface="IngoStem" panose="020B0503020203020204" pitchFamily="34" charset="0"/>
                <a:ea typeface="IngoStem" panose="020B0503020203020204" pitchFamily="34" charset="0"/>
              </a:rPr>
              <a:t>Выписка из амбулаторной/стационарной карты / нотариально заверенная копия свидетельства о смерти, документы, подтверждающие родственную связь застрахованного и близкого родственника</a:t>
            </a:r>
          </a:p>
        </p:txBody>
      </p:sp>
      <p:sp>
        <p:nvSpPr>
          <p:cNvPr id="6" name="Текст 138">
            <a:extLst>
              <a:ext uri="{FF2B5EF4-FFF2-40B4-BE49-F238E27FC236}">
                <a16:creationId xmlns:a16="http://schemas.microsoft.com/office/drawing/2014/main" id="{3D6F36AB-2ED9-CAE9-3354-C965FB309259}"/>
              </a:ext>
            </a:extLst>
          </p:cNvPr>
          <p:cNvSpPr txBox="1">
            <a:spLocks/>
          </p:cNvSpPr>
          <p:nvPr/>
        </p:nvSpPr>
        <p:spPr>
          <a:xfrm>
            <a:off x="616792" y="3546593"/>
            <a:ext cx="8472345" cy="941491"/>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61157">
              <a:lnSpc>
                <a:spcPct val="100000"/>
              </a:lnSpc>
              <a:spcBef>
                <a:spcPts val="0"/>
              </a:spcBef>
              <a:buClr>
                <a:srgbClr val="0062D2"/>
              </a:buClr>
              <a:buNone/>
            </a:pPr>
            <a:r>
              <a:rPr lang="ru-RU" sz="1400" b="1" dirty="0">
                <a:latin typeface="IngoStem Medium" panose="020B0503020203020204" pitchFamily="34" charset="0"/>
                <a:ea typeface="IngoStem Medium" panose="020B0503020203020204" pitchFamily="34" charset="0"/>
              </a:rPr>
              <a:t>Отмена поездки по причине карантинного заболевания</a:t>
            </a:r>
          </a:p>
        </p:txBody>
      </p:sp>
      <p:sp>
        <p:nvSpPr>
          <p:cNvPr id="7" name="Текст 138">
            <a:extLst>
              <a:ext uri="{FF2B5EF4-FFF2-40B4-BE49-F238E27FC236}">
                <a16:creationId xmlns:a16="http://schemas.microsoft.com/office/drawing/2014/main" id="{1F3823B4-370B-A21D-8D2F-894B2E5456EC}"/>
              </a:ext>
            </a:extLst>
          </p:cNvPr>
          <p:cNvSpPr txBox="1">
            <a:spLocks/>
          </p:cNvSpPr>
          <p:nvPr/>
        </p:nvSpPr>
        <p:spPr>
          <a:xfrm>
            <a:off x="616792" y="3881183"/>
            <a:ext cx="10099977" cy="941491"/>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61157">
              <a:lnSpc>
                <a:spcPct val="100000"/>
              </a:lnSpc>
              <a:spcBef>
                <a:spcPts val="0"/>
              </a:spcBef>
              <a:buClr>
                <a:srgbClr val="0062D2"/>
              </a:buClr>
            </a:pPr>
            <a:r>
              <a:rPr lang="ru-RU" sz="1400" dirty="0">
                <a:latin typeface="IngoStem" panose="020B0503020203020204" pitchFamily="34" charset="0"/>
                <a:ea typeface="IngoStem" panose="020B0503020203020204" pitchFamily="34" charset="0"/>
              </a:rPr>
              <a:t>Результаты официального тестирования на коронавирус, проведенного сертифицированной лабораторией не ранее чем за две недели до начала поездки</a:t>
            </a:r>
          </a:p>
          <a:p>
            <a:pPr defTabSz="361157">
              <a:lnSpc>
                <a:spcPct val="100000"/>
              </a:lnSpc>
              <a:spcBef>
                <a:spcPts val="0"/>
              </a:spcBef>
              <a:buClr>
                <a:srgbClr val="0062D2"/>
              </a:buClr>
            </a:pPr>
            <a:r>
              <a:rPr lang="ru-RU" sz="1400" dirty="0">
                <a:latin typeface="IngoStem" panose="020B0503020203020204" pitchFamily="34" charset="0"/>
                <a:ea typeface="IngoStem" panose="020B0503020203020204" pitchFamily="34" charset="0"/>
              </a:rPr>
              <a:t>Заключение врача, по запросу страховщика документы из Роспотребнадзора, иные медицинские документы, устанавливающие диагноз - карантинного заболевания</a:t>
            </a:r>
          </a:p>
          <a:p>
            <a:pPr defTabSz="361157">
              <a:lnSpc>
                <a:spcPct val="100000"/>
              </a:lnSpc>
              <a:spcBef>
                <a:spcPts val="0"/>
              </a:spcBef>
              <a:buClr>
                <a:srgbClr val="0062D2"/>
              </a:buClr>
            </a:pPr>
            <a:endParaRPr lang="ru-RU" sz="1400" dirty="0">
              <a:latin typeface="IngoStem" panose="020B0503020203020204" pitchFamily="34" charset="0"/>
              <a:ea typeface="IngoStem" panose="020B0503020203020204" pitchFamily="34" charset="0"/>
            </a:endParaRPr>
          </a:p>
        </p:txBody>
      </p:sp>
      <p:sp>
        <p:nvSpPr>
          <p:cNvPr id="8" name="Текст 138">
            <a:extLst>
              <a:ext uri="{FF2B5EF4-FFF2-40B4-BE49-F238E27FC236}">
                <a16:creationId xmlns:a16="http://schemas.microsoft.com/office/drawing/2014/main" id="{68859AEB-5ED5-DA19-6DDF-CF91828A68CF}"/>
              </a:ext>
            </a:extLst>
          </p:cNvPr>
          <p:cNvSpPr txBox="1">
            <a:spLocks/>
          </p:cNvSpPr>
          <p:nvPr/>
        </p:nvSpPr>
        <p:spPr>
          <a:xfrm>
            <a:off x="616792" y="4961307"/>
            <a:ext cx="8472345" cy="941491"/>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61157">
              <a:lnSpc>
                <a:spcPct val="100000"/>
              </a:lnSpc>
              <a:spcBef>
                <a:spcPts val="0"/>
              </a:spcBef>
              <a:buClr>
                <a:srgbClr val="0062D2"/>
              </a:buClr>
              <a:buNone/>
            </a:pPr>
            <a:r>
              <a:rPr lang="ru-RU" sz="1400" b="1" dirty="0">
                <a:latin typeface="IngoStem Medium" panose="020B0503020203020204" pitchFamily="34" charset="0"/>
                <a:ea typeface="IngoStem Medium" panose="020B0503020203020204" pitchFamily="34" charset="0"/>
              </a:rPr>
              <a:t>Отмена поездки по причине повреждения или гибели имущества застрахованного</a:t>
            </a:r>
          </a:p>
        </p:txBody>
      </p:sp>
      <p:sp>
        <p:nvSpPr>
          <p:cNvPr id="10" name="Текст 138">
            <a:extLst>
              <a:ext uri="{FF2B5EF4-FFF2-40B4-BE49-F238E27FC236}">
                <a16:creationId xmlns:a16="http://schemas.microsoft.com/office/drawing/2014/main" id="{8631F970-962F-360E-5F96-716D1858ECE4}"/>
              </a:ext>
            </a:extLst>
          </p:cNvPr>
          <p:cNvSpPr txBox="1">
            <a:spLocks/>
          </p:cNvSpPr>
          <p:nvPr/>
        </p:nvSpPr>
        <p:spPr>
          <a:xfrm>
            <a:off x="616792" y="5248977"/>
            <a:ext cx="10538889" cy="378034"/>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61157">
              <a:lnSpc>
                <a:spcPct val="100000"/>
              </a:lnSpc>
              <a:spcBef>
                <a:spcPts val="0"/>
              </a:spcBef>
              <a:buClr>
                <a:srgbClr val="0062D2"/>
              </a:buClr>
            </a:pPr>
            <a:r>
              <a:rPr lang="ru-RU" sz="1400" dirty="0">
                <a:latin typeface="IngoStem" panose="020B0503020203020204" pitchFamily="34" charset="0"/>
                <a:ea typeface="IngoStem" panose="020B0503020203020204" pitchFamily="34" charset="0"/>
              </a:rPr>
              <a:t>Протоколы милиции, МЧС или иных компетентных органов, подтверждающих факт нанесения ущерба</a:t>
            </a:r>
          </a:p>
          <a:p>
            <a:pPr defTabSz="361157">
              <a:lnSpc>
                <a:spcPct val="100000"/>
              </a:lnSpc>
              <a:spcBef>
                <a:spcPts val="0"/>
              </a:spcBef>
              <a:buClr>
                <a:srgbClr val="0062D2"/>
              </a:buClr>
            </a:pPr>
            <a:endParaRPr lang="ru-RU" sz="1400" dirty="0">
              <a:latin typeface="IngoStem" panose="020B0503020203020204" pitchFamily="34" charset="0"/>
              <a:ea typeface="IngoStem" panose="020B0503020203020204" pitchFamily="34" charset="0"/>
            </a:endParaRPr>
          </a:p>
        </p:txBody>
      </p:sp>
      <p:sp>
        <p:nvSpPr>
          <p:cNvPr id="11" name="Текст 138">
            <a:extLst>
              <a:ext uri="{FF2B5EF4-FFF2-40B4-BE49-F238E27FC236}">
                <a16:creationId xmlns:a16="http://schemas.microsoft.com/office/drawing/2014/main" id="{B0E67406-D7CA-D865-5456-86E13857EDB6}"/>
              </a:ext>
            </a:extLst>
          </p:cNvPr>
          <p:cNvSpPr txBox="1">
            <a:spLocks/>
          </p:cNvSpPr>
          <p:nvPr/>
        </p:nvSpPr>
        <p:spPr>
          <a:xfrm>
            <a:off x="616792" y="5628197"/>
            <a:ext cx="8472345" cy="941491"/>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61157">
              <a:lnSpc>
                <a:spcPct val="100000"/>
              </a:lnSpc>
              <a:spcBef>
                <a:spcPts val="0"/>
              </a:spcBef>
              <a:buClr>
                <a:srgbClr val="0062D2"/>
              </a:buClr>
              <a:buNone/>
            </a:pPr>
            <a:r>
              <a:rPr lang="ru-RU" sz="1400" b="1" dirty="0">
                <a:latin typeface="IngoStem Medium" panose="020B0503020203020204" pitchFamily="34" charset="0"/>
                <a:ea typeface="IngoStem Medium" panose="020B0503020203020204" pitchFamily="34" charset="0"/>
              </a:rPr>
              <a:t>Отмена поездки вследствие судебного разбирательства:</a:t>
            </a:r>
          </a:p>
          <a:p>
            <a:pPr marL="0" indent="0" defTabSz="361157">
              <a:lnSpc>
                <a:spcPct val="100000"/>
              </a:lnSpc>
              <a:spcBef>
                <a:spcPts val="0"/>
              </a:spcBef>
              <a:buClr>
                <a:srgbClr val="0062D2"/>
              </a:buClr>
              <a:buNone/>
            </a:pPr>
            <a:endParaRPr lang="ru-RU" sz="1400" b="1" dirty="0">
              <a:latin typeface="IngoStem Medium" panose="020B0503020203020204" pitchFamily="34" charset="0"/>
              <a:ea typeface="IngoStem Medium" panose="020B0503020203020204" pitchFamily="34" charset="0"/>
            </a:endParaRPr>
          </a:p>
        </p:txBody>
      </p:sp>
      <p:sp>
        <p:nvSpPr>
          <p:cNvPr id="12" name="Текст 138">
            <a:extLst>
              <a:ext uri="{FF2B5EF4-FFF2-40B4-BE49-F238E27FC236}">
                <a16:creationId xmlns:a16="http://schemas.microsoft.com/office/drawing/2014/main" id="{C2164BA5-2499-2A65-5E43-7AD5EF33B8BD}"/>
              </a:ext>
            </a:extLst>
          </p:cNvPr>
          <p:cNvSpPr txBox="1">
            <a:spLocks/>
          </p:cNvSpPr>
          <p:nvPr/>
        </p:nvSpPr>
        <p:spPr>
          <a:xfrm>
            <a:off x="616792" y="5930895"/>
            <a:ext cx="10538889" cy="941491"/>
          </a:xfrm>
          <a:prstGeom prst="rect">
            <a:avLst/>
          </a:prstGeom>
        </p:spPr>
        <p:txBody>
          <a:bodyPr numCol="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61157">
              <a:lnSpc>
                <a:spcPct val="100000"/>
              </a:lnSpc>
              <a:spcBef>
                <a:spcPts val="0"/>
              </a:spcBef>
              <a:buClr>
                <a:srgbClr val="0062D2"/>
              </a:buClr>
            </a:pPr>
            <a:r>
              <a:rPr lang="ru-RU" sz="1400" dirty="0">
                <a:latin typeface="IngoStem" panose="020B0503020203020204" pitchFamily="34" charset="0"/>
                <a:ea typeface="IngoStem" panose="020B0503020203020204" pitchFamily="34" charset="0"/>
              </a:rPr>
              <a:t>Заверенная судом судебная повестка, с указанием даты вручения/получения застрахованному</a:t>
            </a:r>
          </a:p>
        </p:txBody>
      </p:sp>
    </p:spTree>
    <p:extLst>
      <p:ext uri="{BB962C8B-B14F-4D97-AF65-F5344CB8AC3E}">
        <p14:creationId xmlns:p14="http://schemas.microsoft.com/office/powerpoint/2010/main" val="3286238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35080" y="1992423"/>
            <a:ext cx="11398425" cy="4247317"/>
          </a:xfrm>
          <a:prstGeom prst="rect">
            <a:avLst/>
          </a:prstGeom>
          <a:noFill/>
        </p:spPr>
        <p:txBody>
          <a:bodyPr wrap="square" rtlCol="0" anchor="ctr">
            <a:spAutoFit/>
          </a:bodyPr>
          <a:lstStyle/>
          <a:p>
            <a:pPr algn="just">
              <a:buClr>
                <a:srgbClr val="00B0F0"/>
              </a:buClr>
            </a:pPr>
            <a:r>
              <a:rPr lang="ru-RU" sz="1350" b="1" dirty="0">
                <a:latin typeface="IngoStem Medium" panose="020B0503020203020204" pitchFamily="34" charset="0"/>
                <a:ea typeface="IngoStem Medium" panose="020B0503020203020204" pitchFamily="34" charset="0"/>
                <a:cs typeface="Segoe UI Semibold" panose="020B0702040204020203" pitchFamily="34" charset="0"/>
              </a:rPr>
              <a:t>Отмена поездки вследствие призыва на срочную военную службу</a:t>
            </a:r>
          </a:p>
          <a:p>
            <a:pPr algn="just">
              <a:buClr>
                <a:srgbClr val="00B0F0"/>
              </a:buClr>
            </a:pPr>
            <a:endParaRPr lang="ru-RU" sz="1350" dirty="0">
              <a:latin typeface="IngoStem" panose="020B0503020203020204" pitchFamily="34" charset="0"/>
              <a:ea typeface="IngoStem" panose="020B0503020203020204" pitchFamily="34" charset="0"/>
            </a:endParaRPr>
          </a:p>
          <a:p>
            <a:pPr marL="228600" indent="-228600" algn="just">
              <a:buClr>
                <a:srgbClr val="00B0F0"/>
              </a:buClr>
              <a:buFont typeface="Arial" panose="020B0604020202020204" pitchFamily="34" charset="0"/>
              <a:buChar char="•"/>
            </a:pPr>
            <a:r>
              <a:rPr lang="ru-RU" sz="1350" dirty="0">
                <a:latin typeface="IngoStem" panose="020B0503020203020204" pitchFamily="34" charset="0"/>
                <a:ea typeface="IngoStem" panose="020B0503020203020204" pitchFamily="34" charset="0"/>
              </a:rPr>
              <a:t>Заверенная в военкомате повестка</a:t>
            </a:r>
          </a:p>
          <a:p>
            <a:pPr marL="171450" indent="-171450" algn="just">
              <a:buClr>
                <a:srgbClr val="00B0F0"/>
              </a:buClr>
              <a:buFont typeface="Wingdings" panose="05000000000000000000" pitchFamily="2" charset="2"/>
              <a:buChar char="ü"/>
            </a:pPr>
            <a:endParaRPr lang="ru-RU" sz="1350" dirty="0">
              <a:latin typeface="IngoStem" panose="020B0503020203020204" pitchFamily="34" charset="0"/>
              <a:ea typeface="IngoStem" panose="020B0503020203020204" pitchFamily="34" charset="0"/>
            </a:endParaRPr>
          </a:p>
          <a:p>
            <a:pPr algn="just">
              <a:buClr>
                <a:srgbClr val="00B0F0"/>
              </a:buClr>
            </a:pPr>
            <a:r>
              <a:rPr lang="ru-RU" sz="1350" b="1" dirty="0">
                <a:latin typeface="IngoStem Medium" panose="020B0503020203020204" pitchFamily="34" charset="0"/>
                <a:ea typeface="IngoStem Medium" panose="020B0503020203020204" pitchFamily="34" charset="0"/>
                <a:cs typeface="Segoe UI Semibold" panose="020B0702040204020203" pitchFamily="34" charset="0"/>
              </a:rPr>
              <a:t>Отмена поездки вследствие отказа в выдаче въездной визы</a:t>
            </a:r>
          </a:p>
          <a:p>
            <a:pPr algn="just">
              <a:buClr>
                <a:srgbClr val="00B0F0"/>
              </a:buClr>
            </a:pPr>
            <a:endParaRPr lang="ru-RU" sz="1350" dirty="0">
              <a:latin typeface="IngoStem" panose="020B0503020203020204" pitchFamily="34" charset="0"/>
              <a:ea typeface="IngoStem" panose="020B0503020203020204" pitchFamily="34" charset="0"/>
            </a:endParaRPr>
          </a:p>
          <a:p>
            <a:pPr marL="228600" indent="-228600" algn="just">
              <a:buClr>
                <a:srgbClr val="00B0F0"/>
              </a:buClr>
              <a:buFont typeface="Arial" panose="020B0604020202020204" pitchFamily="34" charset="0"/>
              <a:buChar char="•"/>
            </a:pPr>
            <a:r>
              <a:rPr lang="ru-RU" sz="1350" dirty="0">
                <a:latin typeface="IngoStem" panose="020B0503020203020204" pitchFamily="34" charset="0"/>
                <a:ea typeface="IngoStem" panose="020B0503020203020204" pitchFamily="34" charset="0"/>
              </a:rPr>
              <a:t>Оригинал официального отказа консульского учреждения</a:t>
            </a:r>
          </a:p>
          <a:p>
            <a:pPr algn="just">
              <a:buClr>
                <a:srgbClr val="00B0F0"/>
              </a:buClr>
            </a:pPr>
            <a:endParaRPr lang="ru-RU" sz="1350" dirty="0">
              <a:latin typeface="IngoStem" panose="020B0503020203020204" pitchFamily="34" charset="0"/>
              <a:ea typeface="IngoStem" panose="020B0503020203020204" pitchFamily="34" charset="0"/>
            </a:endParaRPr>
          </a:p>
          <a:p>
            <a:pPr algn="just">
              <a:buClr>
                <a:srgbClr val="00B0F0"/>
              </a:buClr>
            </a:pPr>
            <a:r>
              <a:rPr lang="ru-RU" sz="1350" b="1" dirty="0">
                <a:latin typeface="IngoStem Medium" panose="020B0503020203020204" pitchFamily="34" charset="0"/>
                <a:ea typeface="IngoStem Medium" panose="020B0503020203020204" pitchFamily="34" charset="0"/>
                <a:cs typeface="Segoe UI Semibold" panose="020B0702040204020203" pitchFamily="34" charset="0"/>
              </a:rPr>
              <a:t>Отмена поездки вследствие несвоевременного получения визы</a:t>
            </a:r>
            <a:r>
              <a:rPr lang="ru-RU" sz="1350" b="1" dirty="0">
                <a:latin typeface="IngoStem Medium" panose="020B0503020203020204" pitchFamily="34" charset="0"/>
                <a:ea typeface="IngoStem Medium" panose="020B0503020203020204" pitchFamily="34" charset="0"/>
              </a:rPr>
              <a:t> </a:t>
            </a:r>
          </a:p>
          <a:p>
            <a:pPr marL="228600" indent="-228600" algn="just">
              <a:buClr>
                <a:srgbClr val="00B0F0"/>
              </a:buClr>
              <a:buFont typeface="Arial" panose="020B0604020202020204" pitchFamily="34" charset="0"/>
              <a:buChar char="•"/>
            </a:pPr>
            <a:endParaRPr lang="ru-RU" sz="1350" dirty="0">
              <a:latin typeface="IngoStem" panose="020B0503020203020204" pitchFamily="34" charset="0"/>
              <a:ea typeface="IngoStem" panose="020B0503020203020204" pitchFamily="34" charset="0"/>
            </a:endParaRPr>
          </a:p>
          <a:p>
            <a:pPr marL="228600" indent="-228600" algn="just">
              <a:buClr>
                <a:srgbClr val="00B0F0"/>
              </a:buClr>
              <a:buFont typeface="Arial" panose="020B0604020202020204" pitchFamily="34" charset="0"/>
              <a:buChar char="•"/>
            </a:pPr>
            <a:r>
              <a:rPr lang="ru-RU" sz="1350" dirty="0">
                <a:latin typeface="IngoStem" panose="020B0503020203020204" pitchFamily="34" charset="0"/>
                <a:ea typeface="IngoStem" panose="020B0503020203020204" pitchFamily="34" charset="0"/>
              </a:rPr>
              <a:t>Официальный документ консульского учреждения, подтверждающий дату получения визы</a:t>
            </a:r>
          </a:p>
          <a:p>
            <a:pPr algn="just">
              <a:buClr>
                <a:srgbClr val="00B0F0"/>
              </a:buClr>
            </a:pPr>
            <a:endParaRPr lang="ru-RU" sz="1350" dirty="0">
              <a:latin typeface="IngoStem" panose="020B0503020203020204" pitchFamily="34" charset="0"/>
              <a:ea typeface="IngoStem" panose="020B0503020203020204" pitchFamily="34" charset="0"/>
            </a:endParaRPr>
          </a:p>
          <a:p>
            <a:pPr algn="just">
              <a:buClr>
                <a:srgbClr val="00B0F0"/>
              </a:buClr>
            </a:pPr>
            <a:r>
              <a:rPr lang="ru-RU" sz="1350" b="1" dirty="0">
                <a:latin typeface="IngoStem Medium" panose="020B0503020203020204" pitchFamily="34" charset="0"/>
                <a:ea typeface="IngoStem Medium" panose="020B0503020203020204" pitchFamily="34" charset="0"/>
                <a:cs typeface="Segoe UI Semibold" panose="020B0702040204020203" pitchFamily="34" charset="0"/>
              </a:rPr>
              <a:t>Хищение, утрата документов</a:t>
            </a:r>
          </a:p>
          <a:p>
            <a:pPr marL="228600" indent="-228600" algn="just">
              <a:buClr>
                <a:srgbClr val="00B0F0"/>
              </a:buClr>
              <a:buFont typeface="Arial" panose="020B0604020202020204" pitchFamily="34" charset="0"/>
              <a:buChar char="•"/>
            </a:pPr>
            <a:endParaRPr lang="ru-RU" sz="1350" dirty="0">
              <a:latin typeface="IngoStem" panose="020B0503020203020204" pitchFamily="34" charset="0"/>
              <a:ea typeface="IngoStem" panose="020B0503020203020204" pitchFamily="34" charset="0"/>
            </a:endParaRPr>
          </a:p>
          <a:p>
            <a:pPr marL="228600" indent="-228600" algn="just">
              <a:buClr>
                <a:srgbClr val="00B0F0"/>
              </a:buClr>
              <a:buFont typeface="Arial" panose="020B0604020202020204" pitchFamily="34" charset="0"/>
              <a:buChar char="•"/>
            </a:pPr>
            <a:r>
              <a:rPr lang="ru-RU" sz="1350" dirty="0">
                <a:latin typeface="IngoStem" panose="020B0503020203020204" pitchFamily="34" charset="0"/>
                <a:ea typeface="IngoStem" panose="020B0503020203020204" pitchFamily="34" charset="0"/>
              </a:rPr>
              <a:t>Оригинал справки из полиции с указанием обстоятельств и даты произошедшего события</a:t>
            </a:r>
          </a:p>
          <a:p>
            <a:pPr algn="just">
              <a:buClr>
                <a:srgbClr val="00B0F0"/>
              </a:buClr>
            </a:pPr>
            <a:endParaRPr lang="ru-RU" sz="1350" dirty="0">
              <a:latin typeface="IngoStem" panose="020B0503020203020204" pitchFamily="34" charset="0"/>
              <a:ea typeface="IngoStem" panose="020B0503020203020204" pitchFamily="34" charset="0"/>
              <a:cs typeface="Segoe UI Semibold" panose="020B0702040204020203" pitchFamily="34" charset="0"/>
            </a:endParaRPr>
          </a:p>
          <a:p>
            <a:pPr algn="just">
              <a:buClr>
                <a:srgbClr val="00B0F0"/>
              </a:buClr>
            </a:pPr>
            <a:r>
              <a:rPr lang="ru-RU" sz="1350" b="1" dirty="0">
                <a:latin typeface="IngoStem Medium" panose="020B0503020203020204" pitchFamily="34" charset="0"/>
                <a:ea typeface="IngoStem Medium" panose="020B0503020203020204" pitchFamily="34" charset="0"/>
                <a:cs typeface="Segoe UI Semibold" panose="020B0702040204020203" pitchFamily="34" charset="0"/>
              </a:rPr>
              <a:t>Отмена/задержка рейса</a:t>
            </a:r>
          </a:p>
          <a:p>
            <a:pPr marL="228600" indent="-228600" algn="just">
              <a:buClr>
                <a:srgbClr val="00B0F0"/>
              </a:buClr>
              <a:buFont typeface="Arial" panose="020B0604020202020204" pitchFamily="34" charset="0"/>
              <a:buChar char="•"/>
            </a:pPr>
            <a:endParaRPr lang="ru-RU" sz="1350" dirty="0">
              <a:latin typeface="IngoStem" panose="020B0503020203020204" pitchFamily="34" charset="0"/>
              <a:ea typeface="IngoStem" panose="020B0503020203020204" pitchFamily="34" charset="0"/>
            </a:endParaRPr>
          </a:p>
          <a:p>
            <a:pPr marL="228600" indent="-228600" algn="just">
              <a:buClr>
                <a:srgbClr val="00B0F0"/>
              </a:buClr>
              <a:buFont typeface="Arial" panose="020B0604020202020204" pitchFamily="34" charset="0"/>
              <a:buChar char="•"/>
            </a:pPr>
            <a:r>
              <a:rPr lang="ru-RU" sz="1350" dirty="0">
                <a:latin typeface="IngoStem" panose="020B0503020203020204" pitchFamily="34" charset="0"/>
                <a:ea typeface="IngoStem" panose="020B0503020203020204" pitchFamily="34" charset="0"/>
              </a:rPr>
              <a:t>Оригинал официального документа транспортной компании с указанием причин произошедшего,</a:t>
            </a:r>
          </a:p>
          <a:p>
            <a:pPr algn="just">
              <a:buClr>
                <a:srgbClr val="00B0F0"/>
              </a:buClr>
            </a:pPr>
            <a:r>
              <a:rPr lang="ru-RU" sz="1350" dirty="0">
                <a:latin typeface="IngoStem" panose="020B0503020203020204" pitchFamily="34" charset="0"/>
                <a:ea typeface="IngoStem" panose="020B0503020203020204" pitchFamily="34" charset="0"/>
              </a:rPr>
              <a:t>    а также длительности задержки рейса</a:t>
            </a:r>
          </a:p>
        </p:txBody>
      </p:sp>
      <p:pic>
        <p:nvPicPr>
          <p:cNvPr id="4" name="Рисунок 3">
            <a:extLst>
              <a:ext uri="{FF2B5EF4-FFF2-40B4-BE49-F238E27FC236}">
                <a16:creationId xmlns:a16="http://schemas.microsoft.com/office/drawing/2014/main" id="{AAE68092-C9C1-3991-21BA-3F8B088CD4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86947" y="635364"/>
            <a:ext cx="1285528" cy="137123"/>
          </a:xfrm>
          <a:prstGeom prst="rect">
            <a:avLst/>
          </a:prstGeom>
        </p:spPr>
      </p:pic>
      <p:sp>
        <p:nvSpPr>
          <p:cNvPr id="7" name="Title 1">
            <a:extLst>
              <a:ext uri="{FF2B5EF4-FFF2-40B4-BE49-F238E27FC236}">
                <a16:creationId xmlns:a16="http://schemas.microsoft.com/office/drawing/2014/main" id="{CFDBB96C-E1E1-F109-DD84-4FB7C3058502}"/>
              </a:ext>
            </a:extLst>
          </p:cNvPr>
          <p:cNvSpPr>
            <a:spLocks noGrp="1"/>
          </p:cNvSpPr>
          <p:nvPr>
            <p:ph type="title" hasCustomPrompt="1"/>
          </p:nvPr>
        </p:nvSpPr>
        <p:spPr>
          <a:xfrm>
            <a:off x="635080" y="635000"/>
            <a:ext cx="12148233" cy="1298753"/>
          </a:xfrm>
          <a:prstGeom prst="rect">
            <a:avLst/>
          </a:prstGeom>
        </p:spPr>
        <p:txBody>
          <a:bodyPr vert="horz" wrap="square" lIns="0" tIns="0" rIns="0" bIns="0" rtlCol="0" anchor="t">
            <a:spAutoFit/>
          </a:bodyPr>
          <a:lstStyle>
            <a:lvl1pPr>
              <a:lnSpc>
                <a:spcPts val="8000"/>
              </a:lnSpc>
              <a:defRPr sz="8000" b="1" i="0" spc="0" baseline="0">
                <a:solidFill>
                  <a:srgbClr val="0062D2"/>
                </a:solidFill>
                <a:latin typeface="IngoStem Medium" panose="020B0503020203020204" pitchFamily="34" charset="0"/>
                <a:ea typeface="IngoStem Medium" panose="020B0503020203020204" pitchFamily="34" charset="0"/>
              </a:defRPr>
            </a:lvl1pPr>
          </a:lstStyle>
          <a:p>
            <a:pPr>
              <a:lnSpc>
                <a:spcPct val="85000"/>
              </a:lnSpc>
            </a:pPr>
            <a:r>
              <a:rPr lang="ru-RU" sz="3300" dirty="0"/>
              <a:t>Необходимые документы </a:t>
            </a:r>
            <a:br>
              <a:rPr lang="en-US" sz="3300" dirty="0"/>
            </a:br>
            <a:r>
              <a:rPr lang="ru-RU" sz="3300" dirty="0"/>
              <a:t>при</a:t>
            </a:r>
            <a:r>
              <a:rPr lang="en-US" sz="3300" dirty="0"/>
              <a:t> </a:t>
            </a:r>
            <a:r>
              <a:rPr lang="ru-RU" sz="3300" dirty="0"/>
              <a:t>урегулировании </a:t>
            </a:r>
            <a:br>
              <a:rPr lang="en-US" sz="3300" dirty="0"/>
            </a:br>
            <a:r>
              <a:rPr lang="ru-RU" sz="3300" dirty="0"/>
              <a:t>страхового случая (невыезд)</a:t>
            </a:r>
            <a:endParaRPr lang="en-US" sz="3300" dirty="0"/>
          </a:p>
        </p:txBody>
      </p:sp>
    </p:spTree>
    <p:extLst>
      <p:ext uri="{BB962C8B-B14F-4D97-AF65-F5344CB8AC3E}">
        <p14:creationId xmlns:p14="http://schemas.microsoft.com/office/powerpoint/2010/main" val="76644578"/>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C57F72A9-A42C-4311-81CA-58677D62ACBF}"/>
              </a:ext>
            </a:extLst>
          </p:cNvPr>
          <p:cNvSpPr>
            <a:spLocks noGrp="1"/>
          </p:cNvSpPr>
          <p:nvPr>
            <p:ph type="title"/>
          </p:nvPr>
        </p:nvSpPr>
        <p:spPr/>
        <p:txBody>
          <a:bodyPr>
            <a:normAutofit fontScale="90000"/>
          </a:bodyPr>
          <a:lstStyle/>
          <a:p>
            <a:r>
              <a:rPr lang="ru-RU" sz="5850" dirty="0"/>
              <a:t>Спасибо </a:t>
            </a:r>
            <a:br>
              <a:rPr lang="ru-RU" sz="5850" dirty="0"/>
            </a:br>
            <a:r>
              <a:rPr lang="ru-RU" sz="5850" dirty="0"/>
              <a:t>за внимание!</a:t>
            </a:r>
          </a:p>
        </p:txBody>
      </p:sp>
      <p:sp>
        <p:nvSpPr>
          <p:cNvPr id="9" name="Прямоугольник: скругленные углы 8">
            <a:extLst>
              <a:ext uri="{FF2B5EF4-FFF2-40B4-BE49-F238E27FC236}">
                <a16:creationId xmlns:a16="http://schemas.microsoft.com/office/drawing/2014/main" id="{B47273EF-C197-3E1E-185C-0BA5CC6E6C0A}"/>
              </a:ext>
            </a:extLst>
          </p:cNvPr>
          <p:cNvSpPr/>
          <p:nvPr/>
        </p:nvSpPr>
        <p:spPr>
          <a:xfrm>
            <a:off x="657225" y="5619750"/>
            <a:ext cx="2038350" cy="476250"/>
          </a:xfrm>
          <a:prstGeom prst="roundRect">
            <a:avLst/>
          </a:prstGeom>
          <a:solidFill>
            <a:srgbClr val="FF7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 name="Подзаголовок 4">
            <a:extLst>
              <a:ext uri="{FF2B5EF4-FFF2-40B4-BE49-F238E27FC236}">
                <a16:creationId xmlns:a16="http://schemas.microsoft.com/office/drawing/2014/main" id="{DEA3DFE4-36A9-0EBA-7EDD-C4816AA011B4}"/>
              </a:ext>
            </a:extLst>
          </p:cNvPr>
          <p:cNvSpPr>
            <a:spLocks noGrp="1"/>
          </p:cNvSpPr>
          <p:nvPr>
            <p:ph type="subTitle" idx="1"/>
          </p:nvPr>
        </p:nvSpPr>
        <p:spPr>
          <a:xfrm>
            <a:off x="-384000" y="5690616"/>
            <a:ext cx="3412750" cy="2880001"/>
          </a:xfrm>
        </p:spPr>
        <p:txBody>
          <a:bodyPr/>
          <a:lstStyle/>
          <a:p>
            <a:r>
              <a:rPr lang="en-US" dirty="0"/>
              <a:t>www.ingos.ru</a:t>
            </a:r>
          </a:p>
        </p:txBody>
      </p:sp>
      <p:pic>
        <p:nvPicPr>
          <p:cNvPr id="8" name="Рисунок 7" descr="Изображение выглядит как самолет, аэропорт, небо, одежда&#10;&#10;Контент, сгенерированный ИИ, может содержать ошибки.">
            <a:extLst>
              <a:ext uri="{FF2B5EF4-FFF2-40B4-BE49-F238E27FC236}">
                <a16:creationId xmlns:a16="http://schemas.microsoft.com/office/drawing/2014/main" id="{48269601-72AB-E630-6062-9FB3CC14512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240750" y="910857"/>
            <a:ext cx="4376058" cy="5254200"/>
          </a:xfrm>
          <a:prstGeom prst="roundRect">
            <a:avLst>
              <a:gd name="adj" fmla="val 3607"/>
            </a:avLst>
          </a:prstGeom>
        </p:spPr>
      </p:pic>
    </p:spTree>
    <p:extLst>
      <p:ext uri="{BB962C8B-B14F-4D97-AF65-F5344CB8AC3E}">
        <p14:creationId xmlns:p14="http://schemas.microsoft.com/office/powerpoint/2010/main" val="38940775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IetyEgvpCNyybCOj0x8jvQ"/>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35265</TotalTime>
  <Words>5332</Words>
  <Application>Microsoft Office PowerPoint</Application>
  <PresentationFormat>Широкоэкранный</PresentationFormat>
  <Paragraphs>638</Paragraphs>
  <Slides>32</Slides>
  <Notes>19</Notes>
  <HiddenSlides>0</HiddenSlides>
  <MMClips>0</MMClips>
  <ScaleCrop>false</ScaleCrop>
  <HeadingPairs>
    <vt:vector size="8" baseType="variant">
      <vt:variant>
        <vt:lpstr>Использованные шрифты</vt:lpstr>
      </vt:variant>
      <vt:variant>
        <vt:i4>12</vt:i4>
      </vt:variant>
      <vt:variant>
        <vt:lpstr>Тема</vt:lpstr>
      </vt:variant>
      <vt:variant>
        <vt:i4>1</vt:i4>
      </vt:variant>
      <vt:variant>
        <vt:lpstr>Внедренные серверы OLE</vt:lpstr>
      </vt:variant>
      <vt:variant>
        <vt:i4>1</vt:i4>
      </vt:variant>
      <vt:variant>
        <vt:lpstr>Заголовки слайдов</vt:lpstr>
      </vt:variant>
      <vt:variant>
        <vt:i4>32</vt:i4>
      </vt:variant>
    </vt:vector>
  </HeadingPairs>
  <TitlesOfParts>
    <vt:vector size="46" baseType="lpstr">
      <vt:lpstr>Arial</vt:lpstr>
      <vt:lpstr>Calibri</vt:lpstr>
      <vt:lpstr>Calibri Light</vt:lpstr>
      <vt:lpstr>egoe UI (Основной текст)</vt:lpstr>
      <vt:lpstr>IngoStem</vt:lpstr>
      <vt:lpstr>IngoStem Bold</vt:lpstr>
      <vt:lpstr>IngoStem Light</vt:lpstr>
      <vt:lpstr>IngoStem Medium</vt:lpstr>
      <vt:lpstr>Segoe UI (Основной текст)</vt:lpstr>
      <vt:lpstr>Tahoma</vt:lpstr>
      <vt:lpstr>Tahoma (Заголовки)</vt:lpstr>
      <vt:lpstr>Wingdings</vt:lpstr>
      <vt:lpstr>Тема Office</vt:lpstr>
      <vt:lpstr>Слайд think-cell</vt:lpstr>
      <vt:lpstr>Презентация PowerPoint</vt:lpstr>
      <vt:lpstr>Продукты по страхованию путешествующих</vt:lpstr>
      <vt:lpstr>Дополнительные продукты  по страхованию выезжающих за рубеж</vt:lpstr>
      <vt:lpstr>Презентация PowerPoint</vt:lpstr>
      <vt:lpstr>Презентация PowerPoint</vt:lpstr>
      <vt:lpstr>Презентация PowerPoint</vt:lpstr>
      <vt:lpstr>Презентация PowerPoint</vt:lpstr>
      <vt:lpstr>Презентация PowerPoint</vt:lpstr>
      <vt:lpstr>Страхование отмены поездки (невыезд)</vt:lpstr>
      <vt:lpstr>Отмена поездки (невыезд 2025) за границу и по России</vt:lpstr>
      <vt:lpstr>Презентация PowerPoint</vt:lpstr>
      <vt:lpstr>Презентация PowerPoint</vt:lpstr>
      <vt:lpstr>Презентация PowerPoint</vt:lpstr>
      <vt:lpstr>Страхование риска отмены поездки (невыезд) за границу и по России</vt:lpstr>
      <vt:lpstr>Страхование риска отмены поездки (невыезд) за границу и по России</vt:lpstr>
      <vt:lpstr>Страхование риска отмены поездки (невыезд) за границу и по России</vt:lpstr>
      <vt:lpstr>Страхование риска отмены поездки (невыезд) за границу и по России</vt:lpstr>
      <vt:lpstr>Страхование риска отмены поездки (невыезд) за границу и по России</vt:lpstr>
      <vt:lpstr>Страхование риска отмены поездки (невыезд) за границу и по России</vt:lpstr>
      <vt:lpstr>Страхование риска отмены поездки (невыезд) за границу и по России</vt:lpstr>
      <vt:lpstr>Страхование дополнительных рисков отмены поездки за границу и по России</vt:lpstr>
      <vt:lpstr>Презентация PowerPoint</vt:lpstr>
      <vt:lpstr>Презентация PowerPoint</vt:lpstr>
      <vt:lpstr>Презентация PowerPoint</vt:lpstr>
      <vt:lpstr>Не являются страховым случаем события (отмена, изменение сроков поездки) произошедшие в связи с: </vt:lpstr>
      <vt:lpstr>Не являются страховым случаем события (отмена, изменение сроков поездки) произошедшие в связи с: </vt:lpstr>
      <vt:lpstr>Особые условия заключения  договора страхования  </vt:lpstr>
      <vt:lpstr>Процедура урегулирования убытков</vt:lpstr>
      <vt:lpstr>Необходимые документы при урегулировании страхового случая (невыезд)</vt:lpstr>
      <vt:lpstr>Необходимые документы  при урегулировании  страхового случая (невыезд)</vt:lpstr>
      <vt:lpstr>Необходимые документы  при урегулировании  страхового случая (невыезд)</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Жариков Александр Алексеевич (ДПРБ)</dc:creator>
  <cp:lastModifiedBy>globus37</cp:lastModifiedBy>
  <cp:revision>1727</cp:revision>
  <cp:lastPrinted>2018-06-04T12:25:52Z</cp:lastPrinted>
  <dcterms:created xsi:type="dcterms:W3CDTF">2018-01-18T13:13:22Z</dcterms:created>
  <dcterms:modified xsi:type="dcterms:W3CDTF">2026-04-13T10:07:28Z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f0b804-62e0-47d9-bc61-31b566d2ec1e_Enabled">
    <vt:lpwstr>true</vt:lpwstr>
  </property>
  <property fmtid="{D5CDD505-2E9C-101B-9397-08002B2CF9AE}" pid="3" name="MSIP_Label_22f0b804-62e0-47d9-bc61-31b566d2ec1e_SetDate">
    <vt:lpwstr>2022-01-11T06:45:08Z</vt:lpwstr>
  </property>
  <property fmtid="{D5CDD505-2E9C-101B-9397-08002B2CF9AE}" pid="4" name="MSIP_Label_22f0b804-62e0-47d9-bc61-31b566d2ec1e_Method">
    <vt:lpwstr>Standard</vt:lpwstr>
  </property>
  <property fmtid="{D5CDD505-2E9C-101B-9397-08002B2CF9AE}" pid="5" name="MSIP_Label_22f0b804-62e0-47d9-bc61-31b566d2ec1e_Name">
    <vt:lpwstr>22f0b804-62e0-47d9-bc61-31b566d2ec1e</vt:lpwstr>
  </property>
  <property fmtid="{D5CDD505-2E9C-101B-9397-08002B2CF9AE}" pid="6" name="MSIP_Label_22f0b804-62e0-47d9-bc61-31b566d2ec1e_SiteId">
    <vt:lpwstr>818b099f-45a1-4ad0-a663-221661b546d1</vt:lpwstr>
  </property>
  <property fmtid="{D5CDD505-2E9C-101B-9397-08002B2CF9AE}" pid="7" name="MSIP_Label_22f0b804-62e0-47d9-bc61-31b566d2ec1e_ContentBits">
    <vt:lpwstr>0</vt:lpwstr>
  </property>
</Properties>
</file>